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256" r:id="rId2"/>
    <p:sldId id="305" r:id="rId3"/>
    <p:sldId id="304" r:id="rId4"/>
    <p:sldId id="276" r:id="rId5"/>
    <p:sldId id="278" r:id="rId6"/>
    <p:sldId id="295" r:id="rId7"/>
    <p:sldId id="260" r:id="rId8"/>
    <p:sldId id="262" r:id="rId9"/>
    <p:sldId id="281" r:id="rId10"/>
    <p:sldId id="264" r:id="rId11"/>
    <p:sldId id="297" r:id="rId12"/>
    <p:sldId id="282" r:id="rId13"/>
    <p:sldId id="283" r:id="rId14"/>
    <p:sldId id="270" r:id="rId15"/>
    <p:sldId id="271" r:id="rId16"/>
    <p:sldId id="272" r:id="rId17"/>
    <p:sldId id="273" r:id="rId18"/>
    <p:sldId id="274" r:id="rId19"/>
    <p:sldId id="28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63337" autoAdjust="0"/>
  </p:normalViewPr>
  <p:slideViewPr>
    <p:cSldViewPr snapToGrid="0">
      <p:cViewPr varScale="1">
        <p:scale>
          <a:sx n="72" d="100"/>
          <a:sy n="72" d="100"/>
        </p:scale>
        <p:origin x="1956"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E13CC-9331-4C74-9373-A0DC50A68205}" type="datetimeFigureOut">
              <a:rPr lang="en-US" smtClean="0"/>
              <a:t>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F3CF7-8B71-4FD5-9C23-58EB66575E30}" type="slidenum">
              <a:rPr lang="en-US" smtClean="0"/>
              <a:t>‹#›</a:t>
            </a:fld>
            <a:endParaRPr lang="en-US"/>
          </a:p>
        </p:txBody>
      </p:sp>
    </p:spTree>
    <p:extLst>
      <p:ext uri="{BB962C8B-B14F-4D97-AF65-F5344CB8AC3E}">
        <p14:creationId xmlns:p14="http://schemas.microsoft.com/office/powerpoint/2010/main" val="3292870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 background</a:t>
            </a:r>
          </a:p>
          <a:p>
            <a:endParaRPr lang="en-US" dirty="0"/>
          </a:p>
          <a:p>
            <a:r>
              <a:rPr lang="en-US" dirty="0"/>
              <a:t>Project background</a:t>
            </a:r>
          </a:p>
        </p:txBody>
      </p:sp>
      <p:sp>
        <p:nvSpPr>
          <p:cNvPr id="4" name="Slide Number Placeholder 3"/>
          <p:cNvSpPr>
            <a:spLocks noGrp="1"/>
          </p:cNvSpPr>
          <p:nvPr>
            <p:ph type="sldNum" sz="quarter" idx="5"/>
          </p:nvPr>
        </p:nvSpPr>
        <p:spPr/>
        <p:txBody>
          <a:bodyPr/>
          <a:lstStyle/>
          <a:p>
            <a:fld id="{BB5F3CF7-8B71-4FD5-9C23-58EB66575E30}" type="slidenum">
              <a:rPr lang="en-US" smtClean="0"/>
              <a:t>2</a:t>
            </a:fld>
            <a:endParaRPr lang="en-US"/>
          </a:p>
        </p:txBody>
      </p:sp>
    </p:spTree>
    <p:extLst>
      <p:ext uri="{BB962C8B-B14F-4D97-AF65-F5344CB8AC3E}">
        <p14:creationId xmlns:p14="http://schemas.microsoft.com/office/powerpoint/2010/main" val="2365003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The selection of robots primarily depends on the weight of the UGV and the payload capacity of the UAV. </a:t>
            </a:r>
          </a:p>
          <a:p>
            <a:endParaRPr lang="en-US" dirty="0"/>
          </a:p>
          <a:p>
            <a:pPr marL="0" indent="0">
              <a:buNone/>
            </a:pPr>
            <a:r>
              <a:rPr lang="en-US" sz="2400" dirty="0">
                <a:latin typeface="Times New Roman" panose="02020603050405020304" pitchFamily="18" charset="0"/>
                <a:cs typeface="Times New Roman" panose="02020603050405020304" pitchFamily="18" charset="0"/>
              </a:rPr>
              <a:t>UGV</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Raspberry Pi</a:t>
            </a:r>
          </a:p>
          <a:p>
            <a:pPr lvl="1">
              <a:spcBef>
                <a:spcPts val="10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Motor HAT</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Ubuntu MATE 16.04 operating system</a:t>
            </a:r>
          </a:p>
          <a:p>
            <a:pPr lvl="1">
              <a:spcBef>
                <a:spcPts val="10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ROS Kinetic</a:t>
            </a:r>
          </a:p>
          <a:p>
            <a:pPr lvl="1">
              <a:spcBef>
                <a:spcPts val="1000"/>
              </a:spcBef>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Adafruit_MotorHAT</a:t>
            </a:r>
            <a:r>
              <a:rPr lang="en-US" sz="2000" dirty="0">
                <a:latin typeface="Times New Roman" panose="02020603050405020304" pitchFamily="18" charset="0"/>
                <a:cs typeface="Times New Roman" panose="02020603050405020304" pitchFamily="18" charset="0"/>
              </a:rPr>
              <a:t> library</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Laptop</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Ubuntu 16.04 operating system</a:t>
            </a:r>
          </a:p>
          <a:p>
            <a:pPr lvl="1">
              <a:spcBef>
                <a:spcPts val="10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QGroundControl</a:t>
            </a:r>
          </a:p>
          <a:p>
            <a:endParaRPr lang="en-US" dirty="0"/>
          </a:p>
          <a:p>
            <a:pPr marL="0" indent="0">
              <a:buNone/>
            </a:pPr>
            <a:r>
              <a:rPr lang="en-US" sz="2400" dirty="0">
                <a:latin typeface="Times New Roman" panose="02020603050405020304" pitchFamily="18" charset="0"/>
                <a:cs typeface="Times New Roman" panose="02020603050405020304" pitchFamily="18" charset="0"/>
              </a:rPr>
              <a:t>UAV</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Intel Aero Compute Board </a:t>
            </a:r>
          </a:p>
          <a:p>
            <a:pPr lvl="1">
              <a:spcBef>
                <a:spcPts val="10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Intel Aero Flight Controller</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Ubuntu 16.04 operating system</a:t>
            </a:r>
          </a:p>
          <a:p>
            <a:pPr lvl="1">
              <a:spcBef>
                <a:spcPts val="10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ROS Kinetic</a:t>
            </a:r>
          </a:p>
          <a:p>
            <a:pPr lvl="2">
              <a:spcBef>
                <a:spcPts val="1000"/>
              </a:spcBef>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vrpn_client_ros</a:t>
            </a:r>
            <a:r>
              <a:rPr lang="en-US" dirty="0">
                <a:latin typeface="Times New Roman" panose="02020603050405020304" pitchFamily="18" charset="0"/>
                <a:cs typeface="Times New Roman" panose="02020603050405020304" pitchFamily="18" charset="0"/>
              </a:rPr>
              <a:t> package</a:t>
            </a:r>
          </a:p>
          <a:p>
            <a:pPr lvl="2">
              <a:spcBef>
                <a:spcPts val="1000"/>
              </a:spcBef>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mavros package</a:t>
            </a:r>
          </a:p>
          <a:p>
            <a:pPr lvl="1">
              <a:spcBef>
                <a:spcPts val="10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PX4 Autopilot</a:t>
            </a:r>
          </a:p>
          <a:p>
            <a:pPr lvl="2">
              <a:spcBef>
                <a:spcPts val="1000"/>
              </a:spcBef>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LPE position estimator</a:t>
            </a:r>
          </a:p>
          <a:p>
            <a:endParaRPr lang="en-US" dirty="0"/>
          </a:p>
        </p:txBody>
      </p:sp>
      <p:sp>
        <p:nvSpPr>
          <p:cNvPr id="4" name="Slide Number Placeholder 3"/>
          <p:cNvSpPr>
            <a:spLocks noGrp="1"/>
          </p:cNvSpPr>
          <p:nvPr>
            <p:ph type="sldNum" sz="quarter" idx="5"/>
          </p:nvPr>
        </p:nvSpPr>
        <p:spPr/>
        <p:txBody>
          <a:bodyPr/>
          <a:lstStyle/>
          <a:p>
            <a:fld id="{BB5F3CF7-8B71-4FD5-9C23-58EB66575E30}" type="slidenum">
              <a:rPr lang="en-US" smtClean="0"/>
              <a:t>5</a:t>
            </a:fld>
            <a:endParaRPr lang="en-US"/>
          </a:p>
        </p:txBody>
      </p:sp>
    </p:spTree>
    <p:extLst>
      <p:ext uri="{BB962C8B-B14F-4D97-AF65-F5344CB8AC3E}">
        <p14:creationId xmlns:p14="http://schemas.microsoft.com/office/powerpoint/2010/main" val="1605021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F3CF7-8B71-4FD5-9C23-58EB66575E30}" type="slidenum">
              <a:rPr lang="en-US" smtClean="0"/>
              <a:t>6</a:t>
            </a:fld>
            <a:endParaRPr lang="en-US"/>
          </a:p>
        </p:txBody>
      </p:sp>
    </p:spTree>
    <p:extLst>
      <p:ext uri="{BB962C8B-B14F-4D97-AF65-F5344CB8AC3E}">
        <p14:creationId xmlns:p14="http://schemas.microsoft.com/office/powerpoint/2010/main" val="396968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Ferromagnet interface attaches a steel plate to the UAV.</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Electromagnet interface attaches an electromagnet to the UGV.</a:t>
            </a:r>
          </a:p>
          <a:p>
            <a:pPr marL="0" indent="0">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vertical descent preserves the other control outputs of the UAV.</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Guiding forces account for control errors.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process to engage and disengage the coupling mechanism occurs instantaneously.</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Coupling Maneuver</a:t>
            </a:r>
          </a:p>
          <a:p>
            <a:pPr marL="971550" lvl="1" indent="-514350">
              <a:buFont typeface="+mj-lt"/>
              <a:buAutoNum type="arabicPeriod"/>
            </a:pPr>
            <a:r>
              <a:rPr lang="en-US" sz="2000" dirty="0">
                <a:latin typeface="Times New Roman" panose="02020603050405020304" pitchFamily="18" charset="0"/>
                <a:cs typeface="Times New Roman" panose="02020603050405020304" pitchFamily="18" charset="0"/>
              </a:rPr>
              <a:t>UAV matches the UGV’s stationary ground position. </a:t>
            </a:r>
          </a:p>
          <a:p>
            <a:pPr marL="971550" lvl="1" indent="-514350">
              <a:buFont typeface="+mj-lt"/>
              <a:buAutoNum type="arabicPeriod"/>
            </a:pPr>
            <a:r>
              <a:rPr lang="en-US" sz="2000" dirty="0">
                <a:latin typeface="Times New Roman" panose="02020603050405020304" pitchFamily="18" charset="0"/>
                <a:cs typeface="Times New Roman" panose="02020603050405020304" pitchFamily="18" charset="0"/>
              </a:rPr>
              <a:t>UGV engages the electromagnet.</a:t>
            </a:r>
          </a:p>
          <a:p>
            <a:pPr marL="971550" lvl="1" indent="-514350">
              <a:buFont typeface="+mj-lt"/>
              <a:buAutoNum type="arabicPeriod"/>
            </a:pPr>
            <a:r>
              <a:rPr lang="en-US" sz="2000" dirty="0">
                <a:latin typeface="Times New Roman" panose="02020603050405020304" pitchFamily="18" charset="0"/>
                <a:cs typeface="Times New Roman" panose="02020603050405020304" pitchFamily="18" charset="0"/>
              </a:rPr>
              <a:t>UAV descends towards the UGV.</a:t>
            </a:r>
          </a:p>
          <a:p>
            <a:pPr marL="971550" lvl="1" indent="-514350">
              <a:buFont typeface="+mj-lt"/>
              <a:buAutoNum type="arabicPeriod"/>
            </a:pPr>
            <a:r>
              <a:rPr lang="en-US" sz="2000" dirty="0">
                <a:latin typeface="Times New Roman" panose="02020603050405020304" pitchFamily="18" charset="0"/>
                <a:cs typeface="Times New Roman" panose="02020603050405020304" pitchFamily="18" charset="0"/>
              </a:rPr>
              <a:t>Electromagnetic forces guide the interfaces to the coupled position.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Decoupling Maneuver</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UAV lands.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UGV disengages the electromagnet.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Electromagnet</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5 kilogram holding force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0.3 amp draw at 5 volts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20 millimeters tall</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25-millimeter diameter</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Compatible with Raspberry Pi</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Steel Plate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No residual pull</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35-millimeter diameter</a:t>
            </a:r>
          </a:p>
          <a:p>
            <a:endParaRPr lang="en-US" dirty="0"/>
          </a:p>
        </p:txBody>
      </p:sp>
      <p:sp>
        <p:nvSpPr>
          <p:cNvPr id="4" name="Slide Number Placeholder 3"/>
          <p:cNvSpPr>
            <a:spLocks noGrp="1"/>
          </p:cNvSpPr>
          <p:nvPr>
            <p:ph type="sldNum" sz="quarter" idx="5"/>
          </p:nvPr>
        </p:nvSpPr>
        <p:spPr/>
        <p:txBody>
          <a:bodyPr/>
          <a:lstStyle/>
          <a:p>
            <a:fld id="{BB5F3CF7-8B71-4FD5-9C23-58EB66575E30}" type="slidenum">
              <a:rPr lang="en-US" smtClean="0"/>
              <a:t>7</a:t>
            </a:fld>
            <a:endParaRPr lang="en-US"/>
          </a:p>
        </p:txBody>
      </p:sp>
    </p:spTree>
    <p:extLst>
      <p:ext uri="{BB962C8B-B14F-4D97-AF65-F5344CB8AC3E}">
        <p14:creationId xmlns:p14="http://schemas.microsoft.com/office/powerpoint/2010/main" val="1918678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latin typeface="Times New Roman" panose="02020603050405020304" pitchFamily="18" charset="0"/>
                <a:cs typeface="Times New Roman" panose="02020603050405020304" pitchFamily="18" charset="0"/>
              </a:rPr>
              <a:t>ROS Output: </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Forward-Left-Up local frame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East-North-Up world frame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UGV uses this frame of reference for its controls.</a:t>
            </a:r>
          </a:p>
          <a:p>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PX4 Input:</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Forward-Right-Down local frame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North-East-Down world frame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UAV uses this frame of reference for its controls.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VRPN client remaps the pose topic to /mavros/mocap/pose.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mavros performs the transformation and relays it to the PX4.</a:t>
            </a:r>
          </a:p>
          <a:p>
            <a:endParaRPr lang="en-US" dirty="0"/>
          </a:p>
        </p:txBody>
      </p:sp>
      <p:sp>
        <p:nvSpPr>
          <p:cNvPr id="4" name="Slide Number Placeholder 3"/>
          <p:cNvSpPr>
            <a:spLocks noGrp="1"/>
          </p:cNvSpPr>
          <p:nvPr>
            <p:ph type="sldNum" sz="quarter" idx="5"/>
          </p:nvPr>
        </p:nvSpPr>
        <p:spPr/>
        <p:txBody>
          <a:bodyPr/>
          <a:lstStyle/>
          <a:p>
            <a:fld id="{BB5F3CF7-8B71-4FD5-9C23-58EB66575E30}" type="slidenum">
              <a:rPr lang="en-US" smtClean="0"/>
              <a:t>8</a:t>
            </a:fld>
            <a:endParaRPr lang="en-US"/>
          </a:p>
        </p:txBody>
      </p:sp>
    </p:spTree>
    <p:extLst>
      <p:ext uri="{BB962C8B-B14F-4D97-AF65-F5344CB8AC3E}">
        <p14:creationId xmlns:p14="http://schemas.microsoft.com/office/powerpoint/2010/main" val="2278283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a:latin typeface="Times New Roman" panose="02020603050405020304" pitchFamily="18" charset="0"/>
                <a:cs typeface="Times New Roman" panose="02020603050405020304" pitchFamily="18" charset="0"/>
              </a:rPr>
              <a:t>0Objective</a:t>
            </a:r>
            <a:r>
              <a:rPr lang="en-US" sz="2400" dirty="0">
                <a:latin typeface="Times New Roman" panose="02020603050405020304" pitchFamily="18" charset="0"/>
                <a:cs typeface="Times New Roman" panose="02020603050405020304" pitchFamily="18" charset="0"/>
              </a:rPr>
              <a:t>: Assess the capabilities of the robots according to the performance requirements described in the problem statement.</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The UGV must navigate a space while the UAV follows.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The UAV must couple with the UGV.</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The UAV must lift the UGV over an obstacle.</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The UGV must navigate the space while carrying the UAV.</a:t>
            </a:r>
          </a:p>
          <a:p>
            <a:pPr marL="0" indent="0">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motion capture space isolates the performance of the hardware.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controlled environment limits disturbances to the system.</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tracking capabilities provide accurate localization.</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motion capture space can also store the tracking data for analysis.</a:t>
            </a:r>
          </a:p>
          <a:p>
            <a:endParaRPr lang="en-US" dirty="0"/>
          </a:p>
          <a:p>
            <a:endParaRPr lang="en-US" dirty="0"/>
          </a:p>
          <a:p>
            <a:endParaRPr lang="en-US" dirty="0"/>
          </a:p>
          <a:p>
            <a:endParaRPr lang="en-US" dirty="0"/>
          </a:p>
          <a:p>
            <a:endParaRPr lang="en-US" dirty="0"/>
          </a:p>
          <a:p>
            <a:r>
              <a:rPr lang="en-US" dirty="0"/>
              <a:t>After a series of simpler test beds, this is the final configuration.</a:t>
            </a:r>
          </a:p>
          <a:p>
            <a:endParaRPr lang="en-US" dirty="0"/>
          </a:p>
          <a:p>
            <a:r>
              <a:rPr lang="en-US" dirty="0"/>
              <a:t>Tethered test bed to test localization and control0</a:t>
            </a:r>
          </a:p>
        </p:txBody>
      </p:sp>
      <p:sp>
        <p:nvSpPr>
          <p:cNvPr id="4" name="Slide Number Placeholder 3"/>
          <p:cNvSpPr>
            <a:spLocks noGrp="1"/>
          </p:cNvSpPr>
          <p:nvPr>
            <p:ph type="sldNum" sz="quarter" idx="5"/>
          </p:nvPr>
        </p:nvSpPr>
        <p:spPr/>
        <p:txBody>
          <a:bodyPr/>
          <a:lstStyle/>
          <a:p>
            <a:fld id="{BB5F3CF7-8B71-4FD5-9C23-58EB66575E30}" type="slidenum">
              <a:rPr lang="en-US" smtClean="0"/>
              <a:t>11</a:t>
            </a:fld>
            <a:endParaRPr lang="en-US"/>
          </a:p>
        </p:txBody>
      </p:sp>
    </p:spTree>
    <p:extLst>
      <p:ext uri="{BB962C8B-B14F-4D97-AF65-F5344CB8AC3E}">
        <p14:creationId xmlns:p14="http://schemas.microsoft.com/office/powerpoint/2010/main" val="1315793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The UAV subscribes to: UGV pose, UAV pose, obstacle pose</a:t>
            </a:r>
          </a:p>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The UAV takes off and continually evaluates the UGV’s distance to the obstacle.</a:t>
            </a:r>
          </a:p>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While the UGV drives, the UAV matches the UGV’s ground position with 10-centimeter accuracy.</a:t>
            </a:r>
          </a:p>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When the UGV reaches the obstacle, the UAV saves the UGV’s stationary ground position and updates its fly mode to begin the coupling procedure. </a:t>
            </a:r>
          </a:p>
          <a:p>
            <a:pPr>
              <a:spcBef>
                <a:spcPts val="50"/>
              </a:spcBef>
              <a:buFont typeface="Wingdings" panose="05000000000000000000" pitchFamily="2" charset="2"/>
              <a:buChar char="§"/>
            </a:pPr>
            <a:endParaRPr lang="en-US" sz="1200" dirty="0">
              <a:latin typeface="Times New Roman" panose="02020603050405020304" pitchFamily="18" charset="0"/>
              <a:cs typeface="Times New Roman" panose="02020603050405020304" pitchFamily="18" charset="0"/>
            </a:endParaRPr>
          </a:p>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The UAV targets waypoints over the coupling position with decreasing altitude and increasing accuracy until it reaches the coupling position.</a:t>
            </a:r>
          </a:p>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The UAV targets a waypoint 0.6 meters above the coupling position with 20-centimeter accuracy to take off.</a:t>
            </a:r>
          </a:p>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The UAV targets a waypoint on the far side of the obstacle, and one more waypoint in the landed position.</a:t>
            </a:r>
          </a:p>
          <a:p>
            <a:pPr>
              <a:spcBef>
                <a:spcPts val="50"/>
              </a:spcBef>
              <a:buFont typeface="Wingdings" panose="05000000000000000000" pitchFamily="2" charset="2"/>
              <a:buChar char="§"/>
            </a:pPr>
            <a:endParaRPr lang="en-US" sz="1200" dirty="0">
              <a:latin typeface="Times New Roman" panose="02020603050405020304" pitchFamily="18" charset="0"/>
              <a:cs typeface="Times New Roman" panose="02020603050405020304" pitchFamily="18" charset="0"/>
            </a:endParaRPr>
          </a:p>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When the UAV lands, it waits 1 second to settle, updates the fly mode to decouple, waits 1 second for the electromagnet to disengage, then takes off again.</a:t>
            </a:r>
          </a:p>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Once in the air, the UAV updates the fly mode, and continues following the UGV. At the third waypoint, the robots couple again.</a:t>
            </a:r>
          </a:p>
          <a:p>
            <a:pPr>
              <a:spcBef>
                <a:spcPts val="50"/>
              </a:spcBef>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Instead of lifting, the UAV updates the fly mode indicating a “resting” state and disarms its motors while the UGV carries it through the last two turns and stops at the final position.</a:t>
            </a:r>
          </a:p>
          <a:p>
            <a:endParaRPr lang="en-US" dirty="0"/>
          </a:p>
        </p:txBody>
      </p:sp>
      <p:sp>
        <p:nvSpPr>
          <p:cNvPr id="4" name="Slide Number Placeholder 3"/>
          <p:cNvSpPr>
            <a:spLocks noGrp="1"/>
          </p:cNvSpPr>
          <p:nvPr>
            <p:ph type="sldNum" sz="quarter" idx="5"/>
          </p:nvPr>
        </p:nvSpPr>
        <p:spPr/>
        <p:txBody>
          <a:bodyPr/>
          <a:lstStyle/>
          <a:p>
            <a:fld id="{BB5F3CF7-8B71-4FD5-9C23-58EB66575E30}" type="slidenum">
              <a:rPr lang="en-US" smtClean="0"/>
              <a:t>12</a:t>
            </a:fld>
            <a:endParaRPr lang="en-US"/>
          </a:p>
        </p:txBody>
      </p:sp>
    </p:spTree>
    <p:extLst>
      <p:ext uri="{BB962C8B-B14F-4D97-AF65-F5344CB8AC3E}">
        <p14:creationId xmlns:p14="http://schemas.microsoft.com/office/powerpoint/2010/main" val="760555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Improvements could be made to this system to address the diminished control of the robots under load.</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robots could adjust their controllers for loaded driving and flying.</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heterogenous team of robots could adapt to perform similar tasks.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UAV could lift the UGV up a flight of stairs.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coupling mechanism could be modified to enable power sharing between the robots.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Sharing battery capacity and power can increase flight time and thrust.</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heterogeneous team of robots could be expanded to perform different tasks.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Distribute a suite of sensors, end effectors, and supplies across a larger team.</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concept of using a heterogenous team to perform complex tasks could be applied to other systems.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heterogeneous team of nanorobots could perform more complex tasks.</a:t>
            </a:r>
          </a:p>
          <a:p>
            <a:endParaRPr lang="en-US" dirty="0"/>
          </a:p>
        </p:txBody>
      </p:sp>
      <p:sp>
        <p:nvSpPr>
          <p:cNvPr id="4" name="Slide Number Placeholder 3"/>
          <p:cNvSpPr>
            <a:spLocks noGrp="1"/>
          </p:cNvSpPr>
          <p:nvPr>
            <p:ph type="sldNum" sz="quarter" idx="5"/>
          </p:nvPr>
        </p:nvSpPr>
        <p:spPr/>
        <p:txBody>
          <a:bodyPr/>
          <a:lstStyle/>
          <a:p>
            <a:fld id="{BB5F3CF7-8B71-4FD5-9C23-58EB66575E30}" type="slidenum">
              <a:rPr lang="en-US" smtClean="0"/>
              <a:t>18</a:t>
            </a:fld>
            <a:endParaRPr lang="en-US"/>
          </a:p>
        </p:txBody>
      </p:sp>
    </p:spTree>
    <p:extLst>
      <p:ext uri="{BB962C8B-B14F-4D97-AF65-F5344CB8AC3E}">
        <p14:creationId xmlns:p14="http://schemas.microsoft.com/office/powerpoint/2010/main" val="358928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F3CF7-8B71-4FD5-9C23-58EB66575E30}" type="slidenum">
              <a:rPr lang="en-US" smtClean="0"/>
              <a:t>19</a:t>
            </a:fld>
            <a:endParaRPr lang="en-US"/>
          </a:p>
        </p:txBody>
      </p:sp>
    </p:spTree>
    <p:extLst>
      <p:ext uri="{BB962C8B-B14F-4D97-AF65-F5344CB8AC3E}">
        <p14:creationId xmlns:p14="http://schemas.microsoft.com/office/powerpoint/2010/main" val="3346077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2A6E3E-0501-41F3-8A3B-97D259886169}" type="datetime1">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960801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BF9666-30EE-4A6F-9190-59A36C7327CB}" type="datetime1">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869462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79A059-73D5-4F09-A2FB-181AE6D25092}" type="datetime1">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125632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454CBD-8BC3-405C-B86C-478384242B3A}" type="datetime1">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2069866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739559-3E1B-471A-B2FA-C4CDA4B1F3C8}" type="datetime1">
              <a:rPr lang="en-US" smtClean="0"/>
              <a:t>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816108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C2406A-E4D2-4CA1-8064-1F83F7DB7666}" type="datetime1">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3695090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2C2A44-9F53-4890-8EF1-740F90822250}" type="datetime1">
              <a:rPr lang="en-US" smtClean="0"/>
              <a:t>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2626745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09C7AB-B356-42C7-AE96-3315B9DE58C6}" type="datetime1">
              <a:rPr lang="en-US" smtClean="0"/>
              <a:t>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2665281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767B41-B313-4DC8-A950-ECED51B8A237}" type="datetime1">
              <a:rPr lang="en-US" smtClean="0"/>
              <a:t>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292405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E01CDE-C317-49F3-A2A4-76E138ACCE0D}" type="datetime1">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299088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52F7D3-C4BE-476D-A7F3-64F4C6D7176D}" type="datetime1">
              <a:rPr lang="en-US" smtClean="0"/>
              <a:t>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A47C11-A93E-42EE-B5DA-C8D93191EFBD}" type="slidenum">
              <a:rPr lang="en-US" smtClean="0"/>
              <a:t>‹#›</a:t>
            </a:fld>
            <a:endParaRPr lang="en-US"/>
          </a:p>
        </p:txBody>
      </p:sp>
    </p:spTree>
    <p:extLst>
      <p:ext uri="{BB962C8B-B14F-4D97-AF65-F5344CB8AC3E}">
        <p14:creationId xmlns:p14="http://schemas.microsoft.com/office/powerpoint/2010/main" val="348954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B2088-1D7C-4686-A445-62580EBD8168}" type="datetime1">
              <a:rPr lang="en-US" smtClean="0"/>
              <a:t>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A47C11-A93E-42EE-B5DA-C8D93191EFBD}" type="slidenum">
              <a:rPr lang="en-US" smtClean="0"/>
              <a:t>‹#›</a:t>
            </a:fld>
            <a:endParaRPr lang="en-US"/>
          </a:p>
        </p:txBody>
      </p:sp>
    </p:spTree>
    <p:extLst>
      <p:ext uri="{BB962C8B-B14F-4D97-AF65-F5344CB8AC3E}">
        <p14:creationId xmlns:p14="http://schemas.microsoft.com/office/powerpoint/2010/main" val="32852510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youtu.be/GU9k5GbhEo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jpg"/><Relationship Id="rId9"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6F6DB-5DF9-4F21-B046-1828ECF381C5}"/>
              </a:ext>
            </a:extLst>
          </p:cNvPr>
          <p:cNvSpPr>
            <a:spLocks noGrp="1"/>
          </p:cNvSpPr>
          <p:nvPr>
            <p:ph type="ctrTitle"/>
          </p:nvPr>
        </p:nvSpPr>
        <p:spPr>
          <a:xfrm>
            <a:off x="381000" y="1143000"/>
            <a:ext cx="11430000" cy="914400"/>
          </a:xfrm>
        </p:spPr>
        <p:txBody>
          <a:bodyPr anchor="t">
            <a:noAutofit/>
          </a:bodyPr>
          <a:lstStyle/>
          <a:p>
            <a:r>
              <a:rPr lang="en-US" sz="4000" dirty="0">
                <a:latin typeface="Times New Roman" panose="02020603050405020304" pitchFamily="18" charset="0"/>
                <a:cs typeface="Times New Roman" panose="02020603050405020304" pitchFamily="18" charset="0"/>
              </a:rPr>
              <a:t>Autonomous Coupling of a UAV and UGV</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solidFill>
                  <a:prstClr val="white"/>
                </a:solidFill>
                <a:latin typeface="Times New Roman" panose="02020603050405020304" pitchFamily="18" charset="0"/>
                <a:cs typeface="Times New Roman" panose="02020603050405020304" pitchFamily="18" charset="0"/>
              </a:rPr>
              <a:t>Technical Presentation and Interview</a:t>
            </a:r>
            <a:br>
              <a:rPr lang="en-US" sz="1600" dirty="0">
                <a:solidFill>
                  <a:prstClr val="white"/>
                </a:solidFill>
                <a:latin typeface="Times New Roman" panose="02020603050405020304" pitchFamily="18" charset="0"/>
                <a:cs typeface="Times New Roman" panose="02020603050405020304" pitchFamily="18" charset="0"/>
              </a:rPr>
            </a:br>
            <a:r>
              <a:rPr lang="en-US" sz="1600" dirty="0">
                <a:solidFill>
                  <a:prstClr val="white"/>
                </a:solidFill>
                <a:latin typeface="Times New Roman" panose="02020603050405020304" pitchFamily="18" charset="0"/>
                <a:cs typeface="Times New Roman" panose="02020603050405020304" pitchFamily="18" charset="0"/>
              </a:rPr>
              <a:t>for Design Criteria Engineer (Vehicle Engineering)</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Undergraduate Honors Thesis by Chris Breaux</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Supervised by Dr. Panagiotis Artemiadis</a:t>
            </a:r>
          </a:p>
        </p:txBody>
      </p:sp>
      <p:pic>
        <p:nvPicPr>
          <p:cNvPr id="5" name="Picture 4" descr="A picture containing drawing&#10;&#10;Description automatically generated">
            <a:extLst>
              <a:ext uri="{FF2B5EF4-FFF2-40B4-BE49-F238E27FC236}">
                <a16:creationId xmlns:a16="http://schemas.microsoft.com/office/drawing/2014/main" id="{21B9DAB3-531E-48F8-8D55-9CE3C5F51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5637"/>
            <a:ext cx="3449603" cy="1143000"/>
          </a:xfrm>
          <a:prstGeom prst="rect">
            <a:avLst/>
          </a:prstGeom>
        </p:spPr>
      </p:pic>
      <p:pic>
        <p:nvPicPr>
          <p:cNvPr id="7" name="Picture 6" descr="A picture containing different, field, young, group&#10;&#10;Description automatically generated">
            <a:extLst>
              <a:ext uri="{FF2B5EF4-FFF2-40B4-BE49-F238E27FC236}">
                <a16:creationId xmlns:a16="http://schemas.microsoft.com/office/drawing/2014/main" id="{431924D3-EE19-44D1-A1D9-A499CB67D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695" y="5802920"/>
            <a:ext cx="3822625" cy="914400"/>
          </a:xfrm>
          <a:prstGeom prst="rect">
            <a:avLst/>
          </a:prstGeom>
        </p:spPr>
      </p:pic>
    </p:spTree>
    <p:extLst>
      <p:ext uri="{BB962C8B-B14F-4D97-AF65-F5344CB8AC3E}">
        <p14:creationId xmlns:p14="http://schemas.microsoft.com/office/powerpoint/2010/main" val="226306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Method: Final Assembly</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8019372" cy="5029200"/>
          </a:xfrm>
        </p:spPr>
        <p:txBody>
          <a:bodyPr>
            <a:normAutofit fontScale="70000" lnSpcReduction="20000"/>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EM interface was 3D printed.</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EM interface is mounted over the UGV’s center of mass.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Tracking markers are mounted to the wings.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final assembly of the UGV weighs 639 grams.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FM interface was 3D printed.</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FM interface is mounted below the UAV’s center of mass.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Tracking markers are mounted to the upper deck.</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final assembly of the UAV weighs 1015 grams.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height of the mechanism is 8 centimeters.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final assembly weighs 1654 grams.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246 grams below the maximum takeoff weight.</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87% of the maximum takeoff weight.</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159% increase in driving load.</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63% increase in flying load.</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UGV’s tracking markers extend beyond the landing gear of the UAV.</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landing gear of the UAV does not interfere with the coupling mechanism. </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0" indent="0">
              <a:buNone/>
            </a:pPr>
            <a:endParaRPr lang="en-US" dirty="0"/>
          </a:p>
        </p:txBody>
      </p:sp>
      <p:grpSp>
        <p:nvGrpSpPr>
          <p:cNvPr id="5" name="Group 4">
            <a:extLst>
              <a:ext uri="{FF2B5EF4-FFF2-40B4-BE49-F238E27FC236}">
                <a16:creationId xmlns:a16="http://schemas.microsoft.com/office/drawing/2014/main" id="{3AA5037D-5612-4A10-8D2E-41DA4CA91CF0}"/>
              </a:ext>
            </a:extLst>
          </p:cNvPr>
          <p:cNvGrpSpPr>
            <a:grpSpLocks noChangeAspect="1"/>
          </p:cNvGrpSpPr>
          <p:nvPr/>
        </p:nvGrpSpPr>
        <p:grpSpPr>
          <a:xfrm>
            <a:off x="8400372" y="457200"/>
            <a:ext cx="3426530" cy="3200400"/>
            <a:chOff x="0" y="0"/>
            <a:chExt cx="2286000" cy="2135505"/>
          </a:xfrm>
        </p:grpSpPr>
        <p:pic>
          <p:nvPicPr>
            <p:cNvPr id="9" name="Picture 8" descr="A close up of a toy&#10;&#10;Description automatically generated">
              <a:extLst>
                <a:ext uri="{FF2B5EF4-FFF2-40B4-BE49-F238E27FC236}">
                  <a16:creationId xmlns:a16="http://schemas.microsoft.com/office/drawing/2014/main" id="{E951BF98-BAAE-4B25-9446-973C74C417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286000" cy="1828800"/>
            </a:xfrm>
            <a:prstGeom prst="rect">
              <a:avLst/>
            </a:prstGeom>
          </p:spPr>
        </p:pic>
        <p:sp>
          <p:nvSpPr>
            <p:cNvPr id="10" name="Text Box 132">
              <a:extLst>
                <a:ext uri="{FF2B5EF4-FFF2-40B4-BE49-F238E27FC236}">
                  <a16:creationId xmlns:a16="http://schemas.microsoft.com/office/drawing/2014/main" id="{1A2A8CEB-CB65-4520-BAC1-F7361608B90C}"/>
                </a:ext>
              </a:extLst>
            </p:cNvPr>
            <p:cNvSpPr txBox="1"/>
            <p:nvPr/>
          </p:nvSpPr>
          <p:spPr>
            <a:xfrm>
              <a:off x="0" y="1884045"/>
              <a:ext cx="2286000"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10: UGV Final Assembly</a:t>
              </a:r>
            </a:p>
          </p:txBody>
        </p:sp>
      </p:grpSp>
      <p:sp>
        <p:nvSpPr>
          <p:cNvPr id="4" name="Slide Number Placeholder 3">
            <a:extLst>
              <a:ext uri="{FF2B5EF4-FFF2-40B4-BE49-F238E27FC236}">
                <a16:creationId xmlns:a16="http://schemas.microsoft.com/office/drawing/2014/main" id="{2FD2EE87-7BCA-4119-9DA8-4E1F9D5DB4A6}"/>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0C50D2F2-4639-4701-86B5-E8B5944A7352}"/>
              </a:ext>
            </a:extLst>
          </p:cNvPr>
          <p:cNvGrpSpPr>
            <a:grpSpLocks noChangeAspect="1"/>
          </p:cNvGrpSpPr>
          <p:nvPr/>
        </p:nvGrpSpPr>
        <p:grpSpPr>
          <a:xfrm>
            <a:off x="8766305" y="2172728"/>
            <a:ext cx="3425695" cy="3200400"/>
            <a:chOff x="0" y="73"/>
            <a:chExt cx="2285365" cy="2135432"/>
          </a:xfrm>
        </p:grpSpPr>
        <p:pic>
          <p:nvPicPr>
            <p:cNvPr id="12" name="Picture 11">
              <a:extLst>
                <a:ext uri="{FF2B5EF4-FFF2-40B4-BE49-F238E27FC236}">
                  <a16:creationId xmlns:a16="http://schemas.microsoft.com/office/drawing/2014/main" id="{1369A730-127D-4DE3-8916-CE1390F9C13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73"/>
              <a:ext cx="2285365" cy="1828654"/>
            </a:xfrm>
            <a:prstGeom prst="rect">
              <a:avLst/>
            </a:prstGeom>
          </p:spPr>
        </p:pic>
        <p:sp>
          <p:nvSpPr>
            <p:cNvPr id="13" name="Text Box 137">
              <a:extLst>
                <a:ext uri="{FF2B5EF4-FFF2-40B4-BE49-F238E27FC236}">
                  <a16:creationId xmlns:a16="http://schemas.microsoft.com/office/drawing/2014/main" id="{7C87F44C-5FBA-4F1C-87F5-6C35E43F8445}"/>
                </a:ext>
              </a:extLst>
            </p:cNvPr>
            <p:cNvSpPr txBox="1"/>
            <p:nvPr/>
          </p:nvSpPr>
          <p:spPr>
            <a:xfrm>
              <a:off x="0" y="1884045"/>
              <a:ext cx="2285365"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12: UAV Final Assembly</a:t>
              </a:r>
            </a:p>
          </p:txBody>
        </p:sp>
      </p:grpSp>
      <p:grpSp>
        <p:nvGrpSpPr>
          <p:cNvPr id="17" name="Group 16">
            <a:extLst>
              <a:ext uri="{FF2B5EF4-FFF2-40B4-BE49-F238E27FC236}">
                <a16:creationId xmlns:a16="http://schemas.microsoft.com/office/drawing/2014/main" id="{8C9EE043-7B2D-4FD2-94C9-7BC6BFA2134A}"/>
              </a:ext>
            </a:extLst>
          </p:cNvPr>
          <p:cNvGrpSpPr>
            <a:grpSpLocks noChangeAspect="1"/>
          </p:cNvGrpSpPr>
          <p:nvPr/>
        </p:nvGrpSpPr>
        <p:grpSpPr>
          <a:xfrm>
            <a:off x="6692677" y="1600200"/>
            <a:ext cx="5134225" cy="4572000"/>
            <a:chOff x="0" y="0"/>
            <a:chExt cx="3427095" cy="3051810"/>
          </a:xfrm>
        </p:grpSpPr>
        <p:pic>
          <p:nvPicPr>
            <p:cNvPr id="18" name="Picture 17" descr="A picture containing road, outdoor, weapon, building&#10;&#10;Description automatically generated">
              <a:extLst>
                <a:ext uri="{FF2B5EF4-FFF2-40B4-BE49-F238E27FC236}">
                  <a16:creationId xmlns:a16="http://schemas.microsoft.com/office/drawing/2014/main" id="{AF1674D7-FEB1-42D9-81EC-EAF646FEDA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3427095" cy="2743200"/>
            </a:xfrm>
            <a:prstGeom prst="rect">
              <a:avLst/>
            </a:prstGeom>
          </p:spPr>
        </p:pic>
        <p:sp>
          <p:nvSpPr>
            <p:cNvPr id="19" name="Text Box 28">
              <a:extLst>
                <a:ext uri="{FF2B5EF4-FFF2-40B4-BE49-F238E27FC236}">
                  <a16:creationId xmlns:a16="http://schemas.microsoft.com/office/drawing/2014/main" id="{9366F929-6641-4769-9E93-FAA6EC724D34}"/>
                </a:ext>
              </a:extLst>
            </p:cNvPr>
            <p:cNvSpPr txBox="1"/>
            <p:nvPr/>
          </p:nvSpPr>
          <p:spPr>
            <a:xfrm>
              <a:off x="0" y="2800350"/>
              <a:ext cx="3427095"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14: Coupled System Final Assembly</a:t>
              </a:r>
            </a:p>
          </p:txBody>
        </p:sp>
      </p:grpSp>
    </p:spTree>
    <p:extLst>
      <p:ext uri="{BB962C8B-B14F-4D97-AF65-F5344CB8AC3E}">
        <p14:creationId xmlns:p14="http://schemas.microsoft.com/office/powerpoint/2010/main" val="142819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Experiment: Objective</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0999" y="1371600"/>
            <a:ext cx="4863735" cy="5029200"/>
          </a:xfrm>
        </p:spPr>
        <p:txBody>
          <a:bodyPr>
            <a:no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Course is defined by six waypoints interrupted by an obstacle.</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Uncoupled driving and flying through two 45-degree turns.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UAV performs coupling maneuver at the obstacle.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UAV lifts the UGV over the obstacle.</a:t>
            </a:r>
          </a:p>
          <a:p>
            <a:pPr lvl="1">
              <a:spcBef>
                <a:spcPts val="1000"/>
              </a:spcBef>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team decouples briefly and couples again. </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UGV carries the UAV through two more 45-degree turns.</a:t>
            </a:r>
          </a:p>
        </p:txBody>
      </p:sp>
      <p:grpSp>
        <p:nvGrpSpPr>
          <p:cNvPr id="56" name="Group 55">
            <a:extLst>
              <a:ext uri="{FF2B5EF4-FFF2-40B4-BE49-F238E27FC236}">
                <a16:creationId xmlns:a16="http://schemas.microsoft.com/office/drawing/2014/main" id="{66F3C675-C023-4F88-9852-192CAF638D9E}"/>
              </a:ext>
            </a:extLst>
          </p:cNvPr>
          <p:cNvGrpSpPr>
            <a:grpSpLocks noChangeAspect="1"/>
          </p:cNvGrpSpPr>
          <p:nvPr/>
        </p:nvGrpSpPr>
        <p:grpSpPr>
          <a:xfrm>
            <a:off x="5268584" y="1371600"/>
            <a:ext cx="6923416" cy="4916084"/>
            <a:chOff x="0" y="0"/>
            <a:chExt cx="5847079" cy="4151360"/>
          </a:xfrm>
        </p:grpSpPr>
        <p:cxnSp>
          <p:nvCxnSpPr>
            <p:cNvPr id="57" name="Straight Connector 56">
              <a:extLst>
                <a:ext uri="{FF2B5EF4-FFF2-40B4-BE49-F238E27FC236}">
                  <a16:creationId xmlns:a16="http://schemas.microsoft.com/office/drawing/2014/main" id="{EA9F2FD9-C0A1-48B0-BBC7-94C72CBC209F}"/>
                </a:ext>
              </a:extLst>
            </p:cNvPr>
            <p:cNvCxnSpPr/>
            <p:nvPr/>
          </p:nvCxnSpPr>
          <p:spPr>
            <a:xfrm>
              <a:off x="4298324" y="2888088"/>
              <a:ext cx="18288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22A5773E-E99C-4C47-B725-5957F62A08F9}"/>
                </a:ext>
              </a:extLst>
            </p:cNvPr>
            <p:cNvGrpSpPr/>
            <p:nvPr/>
          </p:nvGrpSpPr>
          <p:grpSpPr>
            <a:xfrm>
              <a:off x="0" y="0"/>
              <a:ext cx="5847079" cy="4151360"/>
              <a:chOff x="0" y="0"/>
              <a:chExt cx="5847079" cy="4151360"/>
            </a:xfrm>
          </p:grpSpPr>
          <p:grpSp>
            <p:nvGrpSpPr>
              <p:cNvPr id="59" name="Group 58">
                <a:extLst>
                  <a:ext uri="{FF2B5EF4-FFF2-40B4-BE49-F238E27FC236}">
                    <a16:creationId xmlns:a16="http://schemas.microsoft.com/office/drawing/2014/main" id="{7AAA5693-61C8-4BA1-8F17-9607C8CF92BD}"/>
                  </a:ext>
                </a:extLst>
              </p:cNvPr>
              <p:cNvGrpSpPr/>
              <p:nvPr/>
            </p:nvGrpSpPr>
            <p:grpSpPr>
              <a:xfrm>
                <a:off x="0" y="0"/>
                <a:ext cx="5847079" cy="3938905"/>
                <a:chOff x="0" y="0"/>
                <a:chExt cx="5847079" cy="3939108"/>
              </a:xfrm>
            </p:grpSpPr>
            <p:grpSp>
              <p:nvGrpSpPr>
                <p:cNvPr id="61" name="Group 60">
                  <a:extLst>
                    <a:ext uri="{FF2B5EF4-FFF2-40B4-BE49-F238E27FC236}">
                      <a16:creationId xmlns:a16="http://schemas.microsoft.com/office/drawing/2014/main" id="{8023AC0F-FBE6-4807-9893-E46656762504}"/>
                    </a:ext>
                  </a:extLst>
                </p:cNvPr>
                <p:cNvGrpSpPr/>
                <p:nvPr/>
              </p:nvGrpSpPr>
              <p:grpSpPr>
                <a:xfrm>
                  <a:off x="0" y="0"/>
                  <a:ext cx="5847079" cy="3939108"/>
                  <a:chOff x="0" y="0"/>
                  <a:chExt cx="5847079" cy="3939108"/>
                </a:xfrm>
              </p:grpSpPr>
              <p:sp>
                <p:nvSpPr>
                  <p:cNvPr id="63" name="Text Box 2">
                    <a:extLst>
                      <a:ext uri="{FF2B5EF4-FFF2-40B4-BE49-F238E27FC236}">
                        <a16:creationId xmlns:a16="http://schemas.microsoft.com/office/drawing/2014/main" id="{5EE98A9A-A089-4F4D-B876-DF339136135D}"/>
                      </a:ext>
                    </a:extLst>
                  </p:cNvPr>
                  <p:cNvSpPr txBox="1">
                    <a:spLocks noChangeArrowheads="1"/>
                  </p:cNvSpPr>
                  <p:nvPr/>
                </p:nvSpPr>
                <p:spPr bwMode="auto">
                  <a:xfrm>
                    <a:off x="4480560" y="2750371"/>
                    <a:ext cx="1366519" cy="258457"/>
                  </a:xfrm>
                  <a:prstGeom prst="rect">
                    <a:avLst/>
                  </a:prstGeom>
                  <a:noFill/>
                  <a:ln w="9525">
                    <a:noFill/>
                    <a:miter lim="800000"/>
                    <a:headEnd/>
                    <a:tailEnd/>
                  </a:ln>
                </p:spPr>
                <p:txBody>
                  <a:bodyPr rot="0" vert="horz" wrap="square" lIns="91440" tIns="45720" rIns="91440" bIns="45720" anchor="t" anchorCtr="0">
                    <a:spAutoFit/>
                  </a:bodyPr>
                  <a:lstStyle/>
                  <a:p>
                    <a:pPr marL="0" marR="0">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Coupled Final Position</a:t>
                    </a:r>
                    <a:endParaRPr lang="en-US" sz="1200" dirty="0">
                      <a:effectLst/>
                      <a:latin typeface="Times New Roman" panose="02020603050405020304" pitchFamily="18" charset="0"/>
                      <a:ea typeface="Calibri" panose="020F0502020204030204" pitchFamily="34" charset="0"/>
                    </a:endParaRPr>
                  </a:p>
                </p:txBody>
              </p:sp>
              <p:grpSp>
                <p:nvGrpSpPr>
                  <p:cNvPr id="64" name="Group 63">
                    <a:extLst>
                      <a:ext uri="{FF2B5EF4-FFF2-40B4-BE49-F238E27FC236}">
                        <a16:creationId xmlns:a16="http://schemas.microsoft.com/office/drawing/2014/main" id="{4BCCBD95-FEC4-439A-804E-992645A545C5}"/>
                      </a:ext>
                    </a:extLst>
                  </p:cNvPr>
                  <p:cNvGrpSpPr/>
                  <p:nvPr/>
                </p:nvGrpSpPr>
                <p:grpSpPr>
                  <a:xfrm>
                    <a:off x="0" y="0"/>
                    <a:ext cx="5330973" cy="3939108"/>
                    <a:chOff x="0" y="0"/>
                    <a:chExt cx="5330973" cy="3939108"/>
                  </a:xfrm>
                </p:grpSpPr>
                <p:sp>
                  <p:nvSpPr>
                    <p:cNvPr id="65" name="Text Box 2">
                      <a:extLst>
                        <a:ext uri="{FF2B5EF4-FFF2-40B4-BE49-F238E27FC236}">
                          <a16:creationId xmlns:a16="http://schemas.microsoft.com/office/drawing/2014/main" id="{3153578D-A582-4931-9B47-D665B27BD826}"/>
                        </a:ext>
                      </a:extLst>
                    </p:cNvPr>
                    <p:cNvSpPr txBox="1">
                      <a:spLocks noChangeArrowheads="1"/>
                    </p:cNvSpPr>
                    <p:nvPr/>
                  </p:nvSpPr>
                  <p:spPr bwMode="auto">
                    <a:xfrm>
                      <a:off x="4480074" y="1437437"/>
                      <a:ext cx="850899" cy="258457"/>
                    </a:xfrm>
                    <a:prstGeom prst="rect">
                      <a:avLst/>
                    </a:prstGeom>
                    <a:noFill/>
                    <a:ln w="9525">
                      <a:noFill/>
                      <a:miter lim="800000"/>
                      <a:headEnd/>
                      <a:tailEnd/>
                    </a:ln>
                  </p:spPr>
                  <p:txBody>
                    <a:bodyPr rot="0" vert="horz" wrap="square" lIns="91440" tIns="45720" rIns="91440" bIns="45720" anchor="t" anchorCtr="0">
                      <a:spAutoFit/>
                    </a:bodyPr>
                    <a:lstStyle/>
                    <a:p>
                      <a:pPr marL="0" marR="0">
                        <a:lnSpc>
                          <a:spcPct val="107000"/>
                        </a:lnSpc>
                        <a:spcBef>
                          <a:spcPts val="0"/>
                        </a:spcBef>
                        <a:spcAft>
                          <a:spcPts val="0"/>
                        </a:spcAft>
                      </a:pPr>
                      <a:r>
                        <a:rPr lang="en-US" sz="1000" dirty="0">
                          <a:effectLst/>
                          <a:latin typeface="Times New Roman" panose="02020603050405020304" pitchFamily="18" charset="0"/>
                          <a:ea typeface="Calibri" panose="020F0502020204030204" pitchFamily="34" charset="0"/>
                        </a:rPr>
                        <a:t>Obstacle</a:t>
                      </a:r>
                      <a:endParaRPr lang="en-US" sz="1200" dirty="0">
                        <a:effectLst/>
                        <a:latin typeface="Times New Roman" panose="02020603050405020304" pitchFamily="18" charset="0"/>
                        <a:ea typeface="Calibri" panose="020F0502020204030204" pitchFamily="34" charset="0"/>
                      </a:endParaRPr>
                    </a:p>
                  </p:txBody>
                </p:sp>
                <p:grpSp>
                  <p:nvGrpSpPr>
                    <p:cNvPr id="66" name="Group 65">
                      <a:extLst>
                        <a:ext uri="{FF2B5EF4-FFF2-40B4-BE49-F238E27FC236}">
                          <a16:creationId xmlns:a16="http://schemas.microsoft.com/office/drawing/2014/main" id="{E57C50AF-47B7-4C5C-A69A-D78D66252F9C}"/>
                        </a:ext>
                      </a:extLst>
                    </p:cNvPr>
                    <p:cNvGrpSpPr/>
                    <p:nvPr/>
                  </p:nvGrpSpPr>
                  <p:grpSpPr>
                    <a:xfrm>
                      <a:off x="0" y="0"/>
                      <a:ext cx="4361180" cy="3939108"/>
                      <a:chOff x="0" y="0"/>
                      <a:chExt cx="4361180" cy="3939108"/>
                    </a:xfrm>
                  </p:grpSpPr>
                  <p:grpSp>
                    <p:nvGrpSpPr>
                      <p:cNvPr id="67" name="Group 66">
                        <a:extLst>
                          <a:ext uri="{FF2B5EF4-FFF2-40B4-BE49-F238E27FC236}">
                            <a16:creationId xmlns:a16="http://schemas.microsoft.com/office/drawing/2014/main" id="{F885F2AA-EF3F-433D-913E-38091BD32F36}"/>
                          </a:ext>
                        </a:extLst>
                      </p:cNvPr>
                      <p:cNvGrpSpPr/>
                      <p:nvPr/>
                    </p:nvGrpSpPr>
                    <p:grpSpPr>
                      <a:xfrm>
                        <a:off x="0" y="0"/>
                        <a:ext cx="4361180" cy="3939108"/>
                        <a:chOff x="0" y="0"/>
                        <a:chExt cx="4361180" cy="3939108"/>
                      </a:xfrm>
                    </p:grpSpPr>
                    <p:pic>
                      <p:nvPicPr>
                        <p:cNvPr id="73" name="Picture 72">
                          <a:extLst>
                            <a:ext uri="{FF2B5EF4-FFF2-40B4-BE49-F238E27FC236}">
                              <a16:creationId xmlns:a16="http://schemas.microsoft.com/office/drawing/2014/main" id="{17877DC4-8178-49A8-BE09-4C5C06E6780D}"/>
                            </a:ext>
                          </a:extLst>
                        </p:cNvPr>
                        <p:cNvPicPr>
                          <a:picLocks noChangeAspect="1"/>
                        </p:cNvPicPr>
                        <p:nvPr/>
                      </p:nvPicPr>
                      <p:blipFill rotWithShape="1">
                        <a:blip r:embed="rId3">
                          <a:extLst>
                            <a:ext uri="{28A0092B-C50C-407E-A947-70E740481C1C}">
                              <a14:useLocalDpi xmlns:a14="http://schemas.microsoft.com/office/drawing/2010/main" val="0"/>
                            </a:ext>
                          </a:extLst>
                        </a:blip>
                        <a:srcRect l="1544" t="9999" r="25022" b="9911"/>
                        <a:stretch/>
                      </p:blipFill>
                      <p:spPr bwMode="auto">
                        <a:xfrm>
                          <a:off x="0" y="482803"/>
                          <a:ext cx="4361180" cy="3456305"/>
                        </a:xfrm>
                        <a:prstGeom prst="rect">
                          <a:avLst/>
                        </a:prstGeom>
                        <a:ln>
                          <a:noFill/>
                        </a:ln>
                        <a:extLst>
                          <a:ext uri="{53640926-AAD7-44D8-BBD7-CCE9431645EC}">
                            <a14:shadowObscured xmlns:a14="http://schemas.microsoft.com/office/drawing/2010/main"/>
                          </a:ext>
                        </a:extLst>
                      </p:spPr>
                    </p:pic>
                    <p:sp>
                      <p:nvSpPr>
                        <p:cNvPr id="74" name="Text Box 2">
                          <a:extLst>
                            <a:ext uri="{FF2B5EF4-FFF2-40B4-BE49-F238E27FC236}">
                              <a16:creationId xmlns:a16="http://schemas.microsoft.com/office/drawing/2014/main" id="{34ED5D41-50C5-4904-950A-D125BFBDEFAC}"/>
                            </a:ext>
                          </a:extLst>
                        </p:cNvPr>
                        <p:cNvSpPr txBox="1">
                          <a:spLocks noChangeArrowheads="1"/>
                        </p:cNvSpPr>
                        <p:nvPr/>
                      </p:nvSpPr>
                      <p:spPr bwMode="auto">
                        <a:xfrm>
                          <a:off x="830275" y="0"/>
                          <a:ext cx="2377440" cy="538480"/>
                        </a:xfrm>
                        <a:prstGeom prst="rect">
                          <a:avLst/>
                        </a:prstGeom>
                        <a:noFill/>
                        <a:ln w="9525">
                          <a:noFill/>
                          <a:miter lim="800000"/>
                          <a:headEnd/>
                          <a:tailEnd/>
                        </a:ln>
                      </p:spPr>
                      <p:txBody>
                        <a:bodyPr rot="0" vert="horz" wrap="square" lIns="91440" tIns="45720" rIns="91440" bIns="45720" anchor="t" anchorCtr="0">
                          <a:spAutoFit/>
                        </a:bodyPr>
                        <a:lstStyle/>
                        <a:p>
                          <a:pPr marL="0" marR="0">
                            <a:lnSpc>
                              <a:spcPct val="150000"/>
                            </a:lnSpc>
                            <a:spcBef>
                              <a:spcPts val="0"/>
                            </a:spcBef>
                            <a:spcAft>
                              <a:spcPts val="0"/>
                            </a:spcAft>
                          </a:pPr>
                          <a:r>
                            <a:rPr lang="en-US" sz="1000">
                              <a:effectLst/>
                              <a:latin typeface="Times New Roman" panose="02020603050405020304" pitchFamily="18" charset="0"/>
                              <a:ea typeface="Calibri" panose="020F0502020204030204" pitchFamily="34" charset="0"/>
                            </a:rPr>
                            <a:t>UGV Initial Position</a:t>
                          </a:r>
                          <a:endParaRPr lang="en-US" sz="1200">
                            <a:effectLst/>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1000">
                              <a:effectLst/>
                              <a:latin typeface="Times New Roman" panose="02020603050405020304" pitchFamily="18" charset="0"/>
                              <a:ea typeface="Calibri" panose="020F0502020204030204" pitchFamily="34" charset="0"/>
                            </a:rPr>
                            <a:t>UAV Initial Position</a:t>
                          </a:r>
                          <a:endParaRPr lang="en-US" sz="1200">
                            <a:effectLst/>
                            <a:latin typeface="Times New Roman" panose="02020603050405020304" pitchFamily="18" charset="0"/>
                            <a:ea typeface="Calibri" panose="020F0502020204030204" pitchFamily="34" charset="0"/>
                          </a:endParaRPr>
                        </a:p>
                      </p:txBody>
                    </p:sp>
                  </p:grpSp>
                  <p:cxnSp>
                    <p:nvCxnSpPr>
                      <p:cNvPr id="68" name="Straight Connector 67">
                        <a:extLst>
                          <a:ext uri="{FF2B5EF4-FFF2-40B4-BE49-F238E27FC236}">
                            <a16:creationId xmlns:a16="http://schemas.microsoft.com/office/drawing/2014/main" id="{D02BE08B-EBE0-41D8-A194-6F4F53A1AEB4}"/>
                          </a:ext>
                        </a:extLst>
                      </p:cNvPr>
                      <p:cNvCxnSpPr/>
                      <p:nvPr/>
                    </p:nvCxnSpPr>
                    <p:spPr>
                      <a:xfrm>
                        <a:off x="358445" y="124358"/>
                        <a:ext cx="0" cy="54864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4F4DFFB-ABEC-4A4C-AF3D-EBDEC1ECA8FA}"/>
                          </a:ext>
                        </a:extLst>
                      </p:cNvPr>
                      <p:cNvCxnSpPr/>
                      <p:nvPr/>
                    </p:nvCxnSpPr>
                    <p:spPr>
                      <a:xfrm>
                        <a:off x="354787" y="128016"/>
                        <a:ext cx="50292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C9D6BB2E-284E-48C9-B815-328892DB667E}"/>
                          </a:ext>
                        </a:extLst>
                      </p:cNvPr>
                      <p:cNvGrpSpPr/>
                      <p:nvPr/>
                    </p:nvGrpSpPr>
                    <p:grpSpPr>
                      <a:xfrm>
                        <a:off x="694935" y="340157"/>
                        <a:ext cx="165801" cy="180340"/>
                        <a:chOff x="-1116" y="-3045"/>
                        <a:chExt cx="165801" cy="183132"/>
                      </a:xfrm>
                    </p:grpSpPr>
                    <p:cxnSp>
                      <p:nvCxnSpPr>
                        <p:cNvPr id="71" name="Straight Connector 70">
                          <a:extLst>
                            <a:ext uri="{FF2B5EF4-FFF2-40B4-BE49-F238E27FC236}">
                              <a16:creationId xmlns:a16="http://schemas.microsoft.com/office/drawing/2014/main" id="{8FCD8287-88BF-4102-BEA5-1C0F8876E0CB}"/>
                            </a:ext>
                          </a:extLst>
                        </p:cNvPr>
                        <p:cNvCxnSpPr/>
                        <p:nvPr/>
                      </p:nvCxnSpPr>
                      <p:spPr>
                        <a:xfrm>
                          <a:off x="4763" y="-3045"/>
                          <a:ext cx="0" cy="1831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61803EE-D6DF-493F-8913-9DEB1CF626D3}"/>
                            </a:ext>
                          </a:extLst>
                        </p:cNvPr>
                        <p:cNvCxnSpPr/>
                        <p:nvPr/>
                      </p:nvCxnSpPr>
                      <p:spPr>
                        <a:xfrm>
                          <a:off x="-1116" y="0"/>
                          <a:ext cx="16580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grpSp>
            </p:grpSp>
            <p:cxnSp>
              <p:nvCxnSpPr>
                <p:cNvPr id="62" name="Straight Connector 61">
                  <a:extLst>
                    <a:ext uri="{FF2B5EF4-FFF2-40B4-BE49-F238E27FC236}">
                      <a16:creationId xmlns:a16="http://schemas.microsoft.com/office/drawing/2014/main" id="{8D1CC1DF-BFAB-44FB-B066-E485BC899F8F}"/>
                    </a:ext>
                  </a:extLst>
                </p:cNvPr>
                <p:cNvCxnSpPr/>
                <p:nvPr/>
              </p:nvCxnSpPr>
              <p:spPr>
                <a:xfrm>
                  <a:off x="4297680" y="1572768"/>
                  <a:ext cx="18288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0" name="Text Box 1">
                <a:extLst>
                  <a:ext uri="{FF2B5EF4-FFF2-40B4-BE49-F238E27FC236}">
                    <a16:creationId xmlns:a16="http://schemas.microsoft.com/office/drawing/2014/main" id="{32B35C8F-5AEE-4856-ACE8-6607F5FA1A8F}"/>
                  </a:ext>
                </a:extLst>
              </p:cNvPr>
              <p:cNvSpPr txBox="1"/>
              <p:nvPr/>
            </p:nvSpPr>
            <p:spPr>
              <a:xfrm>
                <a:off x="0" y="3995420"/>
                <a:ext cx="4361180" cy="15594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15: Experimental Test Bed</a:t>
                </a:r>
              </a:p>
            </p:txBody>
          </p:sp>
        </p:grpSp>
      </p:grpSp>
      <p:sp>
        <p:nvSpPr>
          <p:cNvPr id="4" name="Slide Number Placeholder 3">
            <a:extLst>
              <a:ext uri="{FF2B5EF4-FFF2-40B4-BE49-F238E27FC236}">
                <a16:creationId xmlns:a16="http://schemas.microsoft.com/office/drawing/2014/main" id="{C5154268-0253-4CF2-BE7A-89B3B8E09010}"/>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3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Experiment: Autonomous Controller Design</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11430000" cy="502920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UGV subscribes to: UGV pose, UAV pose, obstacle pose, fly mode</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UGV begins in “standby” mode and continually evaluates the distance to the UAV, to the waypoint, and to the obstacle.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the UAV is within 10 centimeters of the UGV, the UGV switches to “drive” mode.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the UGV is within 7 centimeters of a waypoint, it targets the next waypoint.</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the UGV is within 30 centimeters of the obstacle, it switches to “engage” mode.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During engage mode, the UGV receives instructions from the UAV via fly mode updates. </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UGV activates the electromagnet.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323224-0A28-4D98-8803-8E491A255EA5}"/>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335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5738190"/>
            <a:ext cx="957470" cy="662609"/>
          </a:xfrm>
        </p:spPr>
        <p:txBody>
          <a:bodyPr anchor="ctr">
            <a:normAutofit/>
          </a:bodyPr>
          <a:lstStyle/>
          <a:p>
            <a:pPr marL="0" indent="0" algn="ctr">
              <a:buNone/>
            </a:pPr>
            <a:r>
              <a:rPr lang="en-US" sz="2400" dirty="0">
                <a:latin typeface="Times New Roman" panose="02020603050405020304" pitchFamily="18" charset="0"/>
                <a:cs typeface="Times New Roman" panose="02020603050405020304" pitchFamily="18" charset="0"/>
                <a:hlinkClick r:id="rId2"/>
              </a:rPr>
              <a:t>Video</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B1EE5D2-2692-4BCC-9BDA-09E69404A21F}"/>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14B633E-9FCC-470B-948E-185D1B3FC817}"/>
              </a:ext>
            </a:extLst>
          </p:cNvPr>
          <p:cNvSpPr txBox="1"/>
          <p:nvPr/>
        </p:nvSpPr>
        <p:spPr>
          <a:xfrm>
            <a:off x="4876800" y="2570922"/>
            <a:ext cx="6732104" cy="369332"/>
          </a:xfrm>
          <a:prstGeom prst="rect">
            <a:avLst/>
          </a:prstGeom>
          <a:noFill/>
        </p:spPr>
        <p:txBody>
          <a:bodyPr wrap="square" rtlCol="0">
            <a:spAutoFit/>
          </a:bodyPr>
          <a:lstStyle/>
          <a:p>
            <a:r>
              <a:rPr lang="en-US" dirty="0"/>
              <a:t>(removed embedded video to reduce file size)</a:t>
            </a:r>
          </a:p>
        </p:txBody>
      </p:sp>
    </p:spTree>
    <p:extLst>
      <p:ext uri="{BB962C8B-B14F-4D97-AF65-F5344CB8AC3E}">
        <p14:creationId xmlns:p14="http://schemas.microsoft.com/office/powerpoint/2010/main" val="360220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fontScale="90000"/>
          </a:bodyPr>
          <a:lstStyle/>
          <a:p>
            <a:r>
              <a:rPr lang="en-US" sz="3200" dirty="0">
                <a:latin typeface="Times New Roman" panose="02020603050405020304" pitchFamily="18" charset="0"/>
                <a:cs typeface="Times New Roman" panose="02020603050405020304" pitchFamily="18" charset="0"/>
              </a:rPr>
              <a:t>Results and Discussion: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Following</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4010431" cy="5029200"/>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Objective: Decoupled driving and flying through two 45-degree turns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Start: UAV takes off</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End: UGV reaches the obstacle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Top view projected onto x-y plane</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UGV targeted waypoints with minimal overshoot and settling time</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UAV followed UGV through both 45-degree turns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UAV trailed ~1s and ~0.5 behind the UGV</a:t>
            </a:r>
          </a:p>
        </p:txBody>
      </p:sp>
      <p:grpSp>
        <p:nvGrpSpPr>
          <p:cNvPr id="5" name="Group 4">
            <a:extLst>
              <a:ext uri="{FF2B5EF4-FFF2-40B4-BE49-F238E27FC236}">
                <a16:creationId xmlns:a16="http://schemas.microsoft.com/office/drawing/2014/main" id="{CB4FAEE0-1289-456A-9E8D-13A51C8BE0C1}"/>
              </a:ext>
            </a:extLst>
          </p:cNvPr>
          <p:cNvGrpSpPr/>
          <p:nvPr/>
        </p:nvGrpSpPr>
        <p:grpSpPr>
          <a:xfrm>
            <a:off x="4391431" y="347945"/>
            <a:ext cx="3409137" cy="6400800"/>
            <a:chOff x="0" y="0"/>
            <a:chExt cx="3090545" cy="5802630"/>
          </a:xfrm>
        </p:grpSpPr>
        <p:pic>
          <p:nvPicPr>
            <p:cNvPr id="12" name="Picture 11" descr="A close up of a map&#10;&#10;Description automatically generated">
              <a:extLst>
                <a:ext uri="{FF2B5EF4-FFF2-40B4-BE49-F238E27FC236}">
                  <a16:creationId xmlns:a16="http://schemas.microsoft.com/office/drawing/2014/main" id="{71E3B02C-A349-4166-ACC5-14A7C84D4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090545" cy="5494020"/>
            </a:xfrm>
            <a:prstGeom prst="rect">
              <a:avLst/>
            </a:prstGeom>
          </p:spPr>
        </p:pic>
        <p:sp>
          <p:nvSpPr>
            <p:cNvPr id="13" name="Text Box 1">
              <a:extLst>
                <a:ext uri="{FF2B5EF4-FFF2-40B4-BE49-F238E27FC236}">
                  <a16:creationId xmlns:a16="http://schemas.microsoft.com/office/drawing/2014/main" id="{D179B5CF-ABDC-41F0-898A-50AFE9490168}"/>
                </a:ext>
              </a:extLst>
            </p:cNvPr>
            <p:cNvSpPr txBox="1"/>
            <p:nvPr/>
          </p:nvSpPr>
          <p:spPr>
            <a:xfrm>
              <a:off x="0" y="5551170"/>
              <a:ext cx="3090545"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a:effectLst/>
                  <a:latin typeface="Times New Roman" panose="02020603050405020304" pitchFamily="18" charset="0"/>
                  <a:ea typeface="Calibri" panose="020F0502020204030204" pitchFamily="34" charset="0"/>
                </a:rPr>
                <a:t>Figure 16: Following Phase Tracking Map</a:t>
              </a:r>
            </a:p>
          </p:txBody>
        </p:sp>
      </p:grpSp>
      <p:grpSp>
        <p:nvGrpSpPr>
          <p:cNvPr id="14" name="Group 13">
            <a:extLst>
              <a:ext uri="{FF2B5EF4-FFF2-40B4-BE49-F238E27FC236}">
                <a16:creationId xmlns:a16="http://schemas.microsoft.com/office/drawing/2014/main" id="{42BE41DB-25B0-45B0-890B-3B27BA529068}"/>
              </a:ext>
            </a:extLst>
          </p:cNvPr>
          <p:cNvGrpSpPr/>
          <p:nvPr/>
        </p:nvGrpSpPr>
        <p:grpSpPr>
          <a:xfrm>
            <a:off x="9298870" y="527844"/>
            <a:ext cx="2521655" cy="5814395"/>
            <a:chOff x="9298870" y="527844"/>
            <a:chExt cx="2521655" cy="5814395"/>
          </a:xfrm>
        </p:grpSpPr>
        <p:grpSp>
          <p:nvGrpSpPr>
            <p:cNvPr id="6" name="Group 5">
              <a:extLst>
                <a:ext uri="{FF2B5EF4-FFF2-40B4-BE49-F238E27FC236}">
                  <a16:creationId xmlns:a16="http://schemas.microsoft.com/office/drawing/2014/main" id="{4EA1A6FD-B293-47C6-9895-7CC52BD8A5EA}"/>
                </a:ext>
              </a:extLst>
            </p:cNvPr>
            <p:cNvGrpSpPr/>
            <p:nvPr/>
          </p:nvGrpSpPr>
          <p:grpSpPr>
            <a:xfrm>
              <a:off x="9298870" y="527844"/>
              <a:ext cx="2521655" cy="2858576"/>
              <a:chOff x="0" y="0"/>
              <a:chExt cx="2286000" cy="2591435"/>
            </a:xfrm>
          </p:grpSpPr>
          <p:pic>
            <p:nvPicPr>
              <p:cNvPr id="10" name="Picture 9" descr="A picture containing road, building, street&#10;&#10;Description automatically generated">
                <a:extLst>
                  <a:ext uri="{FF2B5EF4-FFF2-40B4-BE49-F238E27FC236}">
                    <a16:creationId xmlns:a16="http://schemas.microsoft.com/office/drawing/2014/main" id="{42551A82-FF3E-4195-80C1-903C4EC1DF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86000" cy="2286000"/>
              </a:xfrm>
              <a:prstGeom prst="rect">
                <a:avLst/>
              </a:prstGeom>
            </p:spPr>
          </p:pic>
          <p:sp>
            <p:nvSpPr>
              <p:cNvPr id="11" name="Text Box 14">
                <a:extLst>
                  <a:ext uri="{FF2B5EF4-FFF2-40B4-BE49-F238E27FC236}">
                    <a16:creationId xmlns:a16="http://schemas.microsoft.com/office/drawing/2014/main" id="{43E01D3D-E813-4BBC-9702-D2AB6B57360D}"/>
                  </a:ext>
                </a:extLst>
              </p:cNvPr>
              <p:cNvSpPr txBox="1"/>
              <p:nvPr/>
            </p:nvSpPr>
            <p:spPr>
              <a:xfrm>
                <a:off x="0" y="2339975"/>
                <a:ext cx="2286000"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a:effectLst/>
                    <a:latin typeface="Times New Roman" panose="02020603050405020304" pitchFamily="18" charset="0"/>
                    <a:ea typeface="Calibri" panose="020F0502020204030204" pitchFamily="34" charset="0"/>
                  </a:rPr>
                  <a:t>Figure 17: Start Position</a:t>
                </a:r>
              </a:p>
            </p:txBody>
          </p:sp>
        </p:grpSp>
        <p:grpSp>
          <p:nvGrpSpPr>
            <p:cNvPr id="7" name="Group 6">
              <a:extLst>
                <a:ext uri="{FF2B5EF4-FFF2-40B4-BE49-F238E27FC236}">
                  <a16:creationId xmlns:a16="http://schemas.microsoft.com/office/drawing/2014/main" id="{B19EA3D7-C672-4152-9838-9B2A8FCE3B07}"/>
                </a:ext>
              </a:extLst>
            </p:cNvPr>
            <p:cNvGrpSpPr/>
            <p:nvPr/>
          </p:nvGrpSpPr>
          <p:grpSpPr>
            <a:xfrm>
              <a:off x="9298870" y="3483663"/>
              <a:ext cx="2521655" cy="2858576"/>
              <a:chOff x="0" y="0"/>
              <a:chExt cx="2286000" cy="2591435"/>
            </a:xfrm>
          </p:grpSpPr>
          <p:pic>
            <p:nvPicPr>
              <p:cNvPr id="8" name="Picture 7" descr="A sign on the side of a road&#10;&#10;Description automatically generated">
                <a:extLst>
                  <a:ext uri="{FF2B5EF4-FFF2-40B4-BE49-F238E27FC236}">
                    <a16:creationId xmlns:a16="http://schemas.microsoft.com/office/drawing/2014/main" id="{84FC5104-BB83-4C44-B4CE-CEB3A8C1B4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286000" cy="2286000"/>
              </a:xfrm>
              <a:prstGeom prst="rect">
                <a:avLst/>
              </a:prstGeom>
            </p:spPr>
          </p:pic>
          <p:sp>
            <p:nvSpPr>
              <p:cNvPr id="9" name="Text Box 15">
                <a:extLst>
                  <a:ext uri="{FF2B5EF4-FFF2-40B4-BE49-F238E27FC236}">
                    <a16:creationId xmlns:a16="http://schemas.microsoft.com/office/drawing/2014/main" id="{6B76A2BE-247B-4CD4-ADAA-5920C231FD09}"/>
                  </a:ext>
                </a:extLst>
              </p:cNvPr>
              <p:cNvSpPr txBox="1">
                <a:spLocks noChangeAspect="1"/>
              </p:cNvSpPr>
              <p:nvPr/>
            </p:nvSpPr>
            <p:spPr>
              <a:xfrm>
                <a:off x="0" y="2339975"/>
                <a:ext cx="2286000"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18: UAV Following UGV</a:t>
                </a:r>
              </a:p>
            </p:txBody>
          </p:sp>
        </p:grpSp>
      </p:grpSp>
      <p:sp>
        <p:nvSpPr>
          <p:cNvPr id="15" name="Slide Number Placeholder 14">
            <a:extLst>
              <a:ext uri="{FF2B5EF4-FFF2-40B4-BE49-F238E27FC236}">
                <a16:creationId xmlns:a16="http://schemas.microsoft.com/office/drawing/2014/main" id="{152D3626-8918-457A-AEA8-50F1F417124E}"/>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14</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3091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fontScale="90000"/>
          </a:bodyPr>
          <a:lstStyle/>
          <a:p>
            <a:r>
              <a:rPr lang="en-US" sz="3200" dirty="0">
                <a:latin typeface="Times New Roman" panose="02020603050405020304" pitchFamily="18" charset="0"/>
                <a:cs typeface="Times New Roman" panose="02020603050405020304" pitchFamily="18" charset="0"/>
              </a:rPr>
              <a:t>Results and Discussion: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Coupling</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4010431" cy="5029200"/>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Objective: UAV performs coupling maneuver with stationary UGV</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Start: UGV reaches obstacle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End: Robots are coupled</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Side view projected onto y-z plane</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UAV targeted waypoints with minimal overshoot</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Overshoot and error decreased as the accuracy increased</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UAV met UGV at the coupling position</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7E605BB-46FD-424F-A420-3C4F977D147A}"/>
              </a:ext>
            </a:extLst>
          </p:cNvPr>
          <p:cNvGrpSpPr/>
          <p:nvPr/>
        </p:nvGrpSpPr>
        <p:grpSpPr>
          <a:xfrm>
            <a:off x="4391431" y="352425"/>
            <a:ext cx="3409138" cy="6400800"/>
            <a:chOff x="397204" y="0"/>
            <a:chExt cx="3090545" cy="5802630"/>
          </a:xfrm>
        </p:grpSpPr>
        <p:pic>
          <p:nvPicPr>
            <p:cNvPr id="12" name="Picture 11" descr="A close up of a map&#10;&#10;Description automatically generated">
              <a:extLst>
                <a:ext uri="{FF2B5EF4-FFF2-40B4-BE49-F238E27FC236}">
                  <a16:creationId xmlns:a16="http://schemas.microsoft.com/office/drawing/2014/main" id="{17281495-3281-4E43-9429-E8C3EF988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204" y="0"/>
              <a:ext cx="3090545" cy="5494020"/>
            </a:xfrm>
            <a:prstGeom prst="rect">
              <a:avLst/>
            </a:prstGeom>
          </p:spPr>
        </p:pic>
        <p:sp>
          <p:nvSpPr>
            <p:cNvPr id="13" name="Text Box 4">
              <a:extLst>
                <a:ext uri="{FF2B5EF4-FFF2-40B4-BE49-F238E27FC236}">
                  <a16:creationId xmlns:a16="http://schemas.microsoft.com/office/drawing/2014/main" id="{EE688758-71C8-4F73-8525-DF1FFCCE871D}"/>
                </a:ext>
              </a:extLst>
            </p:cNvPr>
            <p:cNvSpPr txBox="1"/>
            <p:nvPr/>
          </p:nvSpPr>
          <p:spPr>
            <a:xfrm>
              <a:off x="397204" y="5551170"/>
              <a:ext cx="3090545"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19: Coupling Phase Tracking Map</a:t>
              </a:r>
            </a:p>
          </p:txBody>
        </p:sp>
      </p:grpSp>
      <p:grpSp>
        <p:nvGrpSpPr>
          <p:cNvPr id="6" name="Group 5">
            <a:extLst>
              <a:ext uri="{FF2B5EF4-FFF2-40B4-BE49-F238E27FC236}">
                <a16:creationId xmlns:a16="http://schemas.microsoft.com/office/drawing/2014/main" id="{0B5515B3-29F5-4A4E-B3A1-231D72C6022F}"/>
              </a:ext>
            </a:extLst>
          </p:cNvPr>
          <p:cNvGrpSpPr/>
          <p:nvPr/>
        </p:nvGrpSpPr>
        <p:grpSpPr>
          <a:xfrm>
            <a:off x="9298869" y="522129"/>
            <a:ext cx="2521655" cy="2770764"/>
            <a:chOff x="0" y="0"/>
            <a:chExt cx="2286000" cy="2511829"/>
          </a:xfrm>
        </p:grpSpPr>
        <p:pic>
          <p:nvPicPr>
            <p:cNvPr id="10" name="Picture 9" descr="A large room&#10;&#10;Description automatically generated">
              <a:extLst>
                <a:ext uri="{FF2B5EF4-FFF2-40B4-BE49-F238E27FC236}">
                  <a16:creationId xmlns:a16="http://schemas.microsoft.com/office/drawing/2014/main" id="{A861E91A-59B4-436C-AF0B-A69C1EAE05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286000" cy="2286000"/>
            </a:xfrm>
            <a:prstGeom prst="rect">
              <a:avLst/>
            </a:prstGeom>
          </p:spPr>
        </p:pic>
        <p:sp>
          <p:nvSpPr>
            <p:cNvPr id="11" name="Text Box 6">
              <a:extLst>
                <a:ext uri="{FF2B5EF4-FFF2-40B4-BE49-F238E27FC236}">
                  <a16:creationId xmlns:a16="http://schemas.microsoft.com/office/drawing/2014/main" id="{7BC04E04-D2CA-4C43-8C9B-1581287B2EA9}"/>
                </a:ext>
              </a:extLst>
            </p:cNvPr>
            <p:cNvSpPr txBox="1"/>
            <p:nvPr/>
          </p:nvSpPr>
          <p:spPr>
            <a:xfrm>
              <a:off x="0" y="2344420"/>
              <a:ext cx="2286000" cy="16740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20: </a:t>
              </a:r>
              <a:r>
                <a:rPr lang="en-US" sz="1200" dirty="0">
                  <a:latin typeface="Times New Roman" panose="02020603050405020304" pitchFamily="18" charset="0"/>
                  <a:ea typeface="Calibri" panose="020F0502020204030204" pitchFamily="34" charset="0"/>
                </a:rPr>
                <a:t>Initial</a:t>
              </a:r>
              <a:r>
                <a:rPr lang="en-US" sz="1200" dirty="0">
                  <a:effectLst/>
                  <a:latin typeface="Times New Roman" panose="02020603050405020304" pitchFamily="18" charset="0"/>
                  <a:ea typeface="Calibri" panose="020F0502020204030204" pitchFamily="34" charset="0"/>
                </a:rPr>
                <a:t> Position</a:t>
              </a:r>
            </a:p>
          </p:txBody>
        </p:sp>
      </p:grpSp>
      <p:grpSp>
        <p:nvGrpSpPr>
          <p:cNvPr id="7" name="Group 6">
            <a:extLst>
              <a:ext uri="{FF2B5EF4-FFF2-40B4-BE49-F238E27FC236}">
                <a16:creationId xmlns:a16="http://schemas.microsoft.com/office/drawing/2014/main" id="{A0D36660-48AB-4618-A875-C64D8E3E9DBD}"/>
              </a:ext>
            </a:extLst>
          </p:cNvPr>
          <p:cNvGrpSpPr/>
          <p:nvPr/>
        </p:nvGrpSpPr>
        <p:grpSpPr>
          <a:xfrm>
            <a:off x="9298869" y="3477948"/>
            <a:ext cx="2521655" cy="2863479"/>
            <a:chOff x="0" y="0"/>
            <a:chExt cx="2286000" cy="2595880"/>
          </a:xfrm>
        </p:grpSpPr>
        <p:pic>
          <p:nvPicPr>
            <p:cNvPr id="8" name="Picture 7" descr="A picture containing indoor, ceiling, road, table&#10;&#10;Description automatically generated">
              <a:extLst>
                <a:ext uri="{FF2B5EF4-FFF2-40B4-BE49-F238E27FC236}">
                  <a16:creationId xmlns:a16="http://schemas.microsoft.com/office/drawing/2014/main" id="{23F6F65E-65D7-4C71-A21C-27E3FF3F3A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286000" cy="2286000"/>
            </a:xfrm>
            <a:prstGeom prst="rect">
              <a:avLst/>
            </a:prstGeom>
          </p:spPr>
        </p:pic>
        <p:sp>
          <p:nvSpPr>
            <p:cNvPr id="9" name="Text Box 12">
              <a:extLst>
                <a:ext uri="{FF2B5EF4-FFF2-40B4-BE49-F238E27FC236}">
                  <a16:creationId xmlns:a16="http://schemas.microsoft.com/office/drawing/2014/main" id="{2921080C-58B1-4F04-A66B-F89FF8BAB419}"/>
                </a:ext>
              </a:extLst>
            </p:cNvPr>
            <p:cNvSpPr txBox="1"/>
            <p:nvPr/>
          </p:nvSpPr>
          <p:spPr>
            <a:xfrm>
              <a:off x="0" y="2344420"/>
              <a:ext cx="2286000"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21: Coupled Position</a:t>
              </a:r>
            </a:p>
          </p:txBody>
        </p:sp>
      </p:grpSp>
      <p:sp>
        <p:nvSpPr>
          <p:cNvPr id="14" name="Slide Number Placeholder 13">
            <a:extLst>
              <a:ext uri="{FF2B5EF4-FFF2-40B4-BE49-F238E27FC236}">
                <a16:creationId xmlns:a16="http://schemas.microsoft.com/office/drawing/2014/main" id="{BA7D1CBE-97EA-43C3-9777-FD6D7F215B04}"/>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15</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078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fontScale="90000"/>
          </a:bodyPr>
          <a:lstStyle/>
          <a:p>
            <a:r>
              <a:rPr lang="en-US" sz="3200" dirty="0">
                <a:latin typeface="Times New Roman" panose="02020603050405020304" pitchFamily="18" charset="0"/>
                <a:cs typeface="Times New Roman" panose="02020603050405020304" pitchFamily="18" charset="0"/>
              </a:rPr>
              <a:t>Results and Discussion: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Lifting</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2909438" cy="5029200"/>
          </a:xfrm>
        </p:spPr>
        <p:txBody>
          <a:bodyPr>
            <a:no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Objective: UAV lifts UGV over obstacle</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Start: UAV takes off</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End: UAV lands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Side view projected onto y-z plane</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UAV lifted UGV to first waypoint</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UAV rolled too much and lost elevation</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UAV still landed on the other side</a:t>
            </a:r>
          </a:p>
        </p:txBody>
      </p:sp>
      <p:grpSp>
        <p:nvGrpSpPr>
          <p:cNvPr id="21" name="Group 20">
            <a:extLst>
              <a:ext uri="{FF2B5EF4-FFF2-40B4-BE49-F238E27FC236}">
                <a16:creationId xmlns:a16="http://schemas.microsoft.com/office/drawing/2014/main" id="{2175E7A8-FC4A-4622-8292-2B9D922D14AA}"/>
              </a:ext>
            </a:extLst>
          </p:cNvPr>
          <p:cNvGrpSpPr/>
          <p:nvPr/>
        </p:nvGrpSpPr>
        <p:grpSpPr>
          <a:xfrm>
            <a:off x="9298870" y="527609"/>
            <a:ext cx="2521655" cy="5726582"/>
            <a:chOff x="6096000" y="504921"/>
            <a:chExt cx="2521655" cy="5726582"/>
          </a:xfrm>
        </p:grpSpPr>
        <p:pic>
          <p:nvPicPr>
            <p:cNvPr id="16" name="Picture 15">
              <a:extLst>
                <a:ext uri="{FF2B5EF4-FFF2-40B4-BE49-F238E27FC236}">
                  <a16:creationId xmlns:a16="http://schemas.microsoft.com/office/drawing/2014/main" id="{C4A44B02-4ED7-444B-B532-DCFE50F0A7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504921"/>
              <a:ext cx="2521655" cy="2521655"/>
            </a:xfrm>
            <a:prstGeom prst="rect">
              <a:avLst/>
            </a:prstGeom>
          </p:spPr>
        </p:pic>
        <p:sp>
          <p:nvSpPr>
            <p:cNvPr id="17" name="Text Box 6">
              <a:extLst>
                <a:ext uri="{FF2B5EF4-FFF2-40B4-BE49-F238E27FC236}">
                  <a16:creationId xmlns:a16="http://schemas.microsoft.com/office/drawing/2014/main" id="{608708CE-A435-4AFA-8950-C33CB80FAAD2}"/>
                </a:ext>
              </a:extLst>
            </p:cNvPr>
            <p:cNvSpPr txBox="1"/>
            <p:nvPr/>
          </p:nvSpPr>
          <p:spPr>
            <a:xfrm>
              <a:off x="6096000" y="3091018"/>
              <a:ext cx="2521655" cy="18466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600"/>
                </a:spcAft>
              </a:pPr>
              <a:r>
                <a:rPr lang="en-US" sz="1200" dirty="0">
                  <a:latin typeface="Times New Roman" panose="02020603050405020304" pitchFamily="18" charset="0"/>
                  <a:ea typeface="Calibri" panose="020F0502020204030204" pitchFamily="34" charset="0"/>
                </a:rPr>
                <a:t>Figure 23: UAV Lifting UGV</a:t>
              </a:r>
            </a:p>
          </p:txBody>
        </p:sp>
        <p:pic>
          <p:nvPicPr>
            <p:cNvPr id="18" name="Picture 17">
              <a:extLst>
                <a:ext uri="{FF2B5EF4-FFF2-40B4-BE49-F238E27FC236}">
                  <a16:creationId xmlns:a16="http://schemas.microsoft.com/office/drawing/2014/main" id="{351F069F-AF8D-4119-9113-46B43CD329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3460740"/>
              <a:ext cx="2521655" cy="2521655"/>
            </a:xfrm>
            <a:prstGeom prst="rect">
              <a:avLst/>
            </a:prstGeom>
          </p:spPr>
        </p:pic>
        <p:sp>
          <p:nvSpPr>
            <p:cNvPr id="19" name="Text Box 12">
              <a:extLst>
                <a:ext uri="{FF2B5EF4-FFF2-40B4-BE49-F238E27FC236}">
                  <a16:creationId xmlns:a16="http://schemas.microsoft.com/office/drawing/2014/main" id="{836DB19F-47BF-42B2-8E26-FB556E38AF75}"/>
                </a:ext>
              </a:extLst>
            </p:cNvPr>
            <p:cNvSpPr txBox="1"/>
            <p:nvPr/>
          </p:nvSpPr>
          <p:spPr>
            <a:xfrm>
              <a:off x="6096000" y="6046837"/>
              <a:ext cx="2521655" cy="18466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600"/>
                </a:spcAft>
              </a:pPr>
              <a:r>
                <a:rPr lang="en-US" sz="1200" dirty="0">
                  <a:latin typeface="Times New Roman" panose="02020603050405020304" pitchFamily="18" charset="0"/>
                  <a:ea typeface="Calibri" panose="020F0502020204030204" pitchFamily="34" charset="0"/>
                </a:rPr>
                <a:t>Figure 24: Landed Position</a:t>
              </a:r>
            </a:p>
          </p:txBody>
        </p:sp>
      </p:grpSp>
      <p:grpSp>
        <p:nvGrpSpPr>
          <p:cNvPr id="24" name="Group 23">
            <a:extLst>
              <a:ext uri="{FF2B5EF4-FFF2-40B4-BE49-F238E27FC236}">
                <a16:creationId xmlns:a16="http://schemas.microsoft.com/office/drawing/2014/main" id="{661642B8-6C6F-42CC-8A1D-874BB2E39692}"/>
              </a:ext>
            </a:extLst>
          </p:cNvPr>
          <p:cNvGrpSpPr>
            <a:grpSpLocks noChangeAspect="1"/>
          </p:cNvGrpSpPr>
          <p:nvPr/>
        </p:nvGrpSpPr>
        <p:grpSpPr>
          <a:xfrm>
            <a:off x="3290438" y="1371600"/>
            <a:ext cx="5611123" cy="4572000"/>
            <a:chOff x="3579177" y="1378268"/>
            <a:chExt cx="5033645" cy="4101465"/>
          </a:xfrm>
        </p:grpSpPr>
        <p:pic>
          <p:nvPicPr>
            <p:cNvPr id="22" name="Picture 21" descr="A close up of a map&#10;&#10;Description automatically generated">
              <a:extLst>
                <a:ext uri="{FF2B5EF4-FFF2-40B4-BE49-F238E27FC236}">
                  <a16:creationId xmlns:a16="http://schemas.microsoft.com/office/drawing/2014/main" id="{F4AAA9CE-00EF-467B-B027-07C0D310D6E7}"/>
                </a:ext>
              </a:extLst>
            </p:cNvPr>
            <p:cNvPicPr/>
            <p:nvPr/>
          </p:nvPicPr>
          <p:blipFill rotWithShape="1">
            <a:blip r:embed="rId4" cstate="print">
              <a:extLst>
                <a:ext uri="{28A0092B-C50C-407E-A947-70E740481C1C}">
                  <a14:useLocalDpi xmlns:a14="http://schemas.microsoft.com/office/drawing/2010/main" val="0"/>
                </a:ext>
              </a:extLst>
            </a:blip>
            <a:srcRect t="4110" b="1461"/>
            <a:stretch/>
          </p:blipFill>
          <p:spPr bwMode="auto">
            <a:xfrm>
              <a:off x="3579177" y="1378268"/>
              <a:ext cx="5033645" cy="3793490"/>
            </a:xfrm>
            <a:prstGeom prst="rect">
              <a:avLst/>
            </a:prstGeom>
            <a:ln>
              <a:noFill/>
            </a:ln>
            <a:extLst>
              <a:ext uri="{53640926-AAD7-44D8-BBD7-CCE9431645EC}">
                <a14:shadowObscured xmlns:a14="http://schemas.microsoft.com/office/drawing/2010/main"/>
              </a:ext>
            </a:extLst>
          </p:spPr>
        </p:pic>
        <p:sp>
          <p:nvSpPr>
            <p:cNvPr id="23" name="Text Box 17">
              <a:extLst>
                <a:ext uri="{FF2B5EF4-FFF2-40B4-BE49-F238E27FC236}">
                  <a16:creationId xmlns:a16="http://schemas.microsoft.com/office/drawing/2014/main" id="{BCFD6FE6-13E1-4316-8722-6A4D73FF2C3C}"/>
                </a:ext>
              </a:extLst>
            </p:cNvPr>
            <p:cNvSpPr txBox="1"/>
            <p:nvPr/>
          </p:nvSpPr>
          <p:spPr>
            <a:xfrm>
              <a:off x="3579177" y="5228908"/>
              <a:ext cx="5033645" cy="25082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22: Lifting Phase Tracking Map</a:t>
              </a:r>
            </a:p>
          </p:txBody>
        </p:sp>
      </p:grpSp>
      <p:sp>
        <p:nvSpPr>
          <p:cNvPr id="5" name="Slide Number Placeholder 4">
            <a:extLst>
              <a:ext uri="{FF2B5EF4-FFF2-40B4-BE49-F238E27FC236}">
                <a16:creationId xmlns:a16="http://schemas.microsoft.com/office/drawing/2014/main" id="{0F31E9FD-0842-4437-B1A1-8CDCA626CC42}"/>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16</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9217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fontScale="90000"/>
          </a:bodyPr>
          <a:lstStyle/>
          <a:p>
            <a:r>
              <a:rPr lang="en-US" sz="3200" dirty="0">
                <a:latin typeface="Times New Roman" panose="02020603050405020304" pitchFamily="18" charset="0"/>
                <a:cs typeface="Times New Roman" panose="02020603050405020304" pitchFamily="18" charset="0"/>
              </a:rPr>
              <a:t>Results and Discussion: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Resting</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3887470" cy="5029200"/>
          </a:xfrm>
        </p:spPr>
        <p:txBody>
          <a:bodyPr>
            <a:no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Objective: Coupled driving through two 45-degree turns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Start: UGV begins driving</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End: UGV reaches final waypoint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Top view projected onto x-y plane</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UGV targeted waypoints with greater overshoot and settling time than uncoupled driving</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UGV drove at approximately the same speed</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UGV carried UAV through both 45-degree turns</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924FDFFB-08BF-4AD1-A211-BE7B6EFBFF59}"/>
              </a:ext>
            </a:extLst>
          </p:cNvPr>
          <p:cNvGrpSpPr/>
          <p:nvPr/>
        </p:nvGrpSpPr>
        <p:grpSpPr>
          <a:xfrm>
            <a:off x="4268470" y="530860"/>
            <a:ext cx="3655060" cy="5796280"/>
            <a:chOff x="0" y="0"/>
            <a:chExt cx="3655060" cy="5792484"/>
          </a:xfrm>
        </p:grpSpPr>
        <p:pic>
          <p:nvPicPr>
            <p:cNvPr id="12" name="Picture 11" descr="A close up of a map&#10;&#10;Description automatically generated">
              <a:extLst>
                <a:ext uri="{FF2B5EF4-FFF2-40B4-BE49-F238E27FC236}">
                  <a16:creationId xmlns:a16="http://schemas.microsoft.com/office/drawing/2014/main" id="{B675983D-A022-4992-AB9A-42187ADA24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655060" cy="5486400"/>
            </a:xfrm>
            <a:prstGeom prst="rect">
              <a:avLst/>
            </a:prstGeom>
          </p:spPr>
        </p:pic>
        <p:sp>
          <p:nvSpPr>
            <p:cNvPr id="13" name="Text Box 24">
              <a:extLst>
                <a:ext uri="{FF2B5EF4-FFF2-40B4-BE49-F238E27FC236}">
                  <a16:creationId xmlns:a16="http://schemas.microsoft.com/office/drawing/2014/main" id="{7C4CF4DE-63E8-41C0-9D1E-12A836B4AE25}"/>
                </a:ext>
              </a:extLst>
            </p:cNvPr>
            <p:cNvSpPr txBox="1"/>
            <p:nvPr/>
          </p:nvSpPr>
          <p:spPr>
            <a:xfrm>
              <a:off x="0" y="5541189"/>
              <a:ext cx="3655060" cy="25129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25: Resting Phase Tracking Map</a:t>
              </a:r>
            </a:p>
          </p:txBody>
        </p:sp>
      </p:grpSp>
      <p:grpSp>
        <p:nvGrpSpPr>
          <p:cNvPr id="18" name="Group 17">
            <a:extLst>
              <a:ext uri="{FF2B5EF4-FFF2-40B4-BE49-F238E27FC236}">
                <a16:creationId xmlns:a16="http://schemas.microsoft.com/office/drawing/2014/main" id="{D1989A62-6D4E-4C75-9E3A-897B297049F4}"/>
              </a:ext>
            </a:extLst>
          </p:cNvPr>
          <p:cNvGrpSpPr/>
          <p:nvPr/>
        </p:nvGrpSpPr>
        <p:grpSpPr>
          <a:xfrm>
            <a:off x="9298870" y="523875"/>
            <a:ext cx="2521655" cy="5726582"/>
            <a:chOff x="6165145" y="457200"/>
            <a:chExt cx="2521655" cy="5726582"/>
          </a:xfrm>
        </p:grpSpPr>
        <p:pic>
          <p:nvPicPr>
            <p:cNvPr id="14" name="Picture 13">
              <a:extLst>
                <a:ext uri="{FF2B5EF4-FFF2-40B4-BE49-F238E27FC236}">
                  <a16:creationId xmlns:a16="http://schemas.microsoft.com/office/drawing/2014/main" id="{4A34A1B6-E2CB-442D-B57A-4B5E72725F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5145" y="457200"/>
              <a:ext cx="2521655" cy="2521655"/>
            </a:xfrm>
            <a:prstGeom prst="rect">
              <a:avLst/>
            </a:prstGeom>
          </p:spPr>
        </p:pic>
        <p:sp>
          <p:nvSpPr>
            <p:cNvPr id="15" name="Text Box 6">
              <a:extLst>
                <a:ext uri="{FF2B5EF4-FFF2-40B4-BE49-F238E27FC236}">
                  <a16:creationId xmlns:a16="http://schemas.microsoft.com/office/drawing/2014/main" id="{4B234BEA-9F57-4C71-9B5E-99BB0FBC5198}"/>
                </a:ext>
              </a:extLst>
            </p:cNvPr>
            <p:cNvSpPr txBox="1"/>
            <p:nvPr/>
          </p:nvSpPr>
          <p:spPr>
            <a:xfrm>
              <a:off x="6165145" y="3043297"/>
              <a:ext cx="2521655" cy="18466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600"/>
                </a:spcAft>
              </a:pPr>
              <a:r>
                <a:rPr lang="en-US" sz="1200" dirty="0">
                  <a:latin typeface="Times New Roman" panose="02020603050405020304" pitchFamily="18" charset="0"/>
                  <a:ea typeface="Calibri" panose="020F0502020204030204" pitchFamily="34" charset="0"/>
                </a:rPr>
                <a:t>Figure 26: UGV Carrying UAV</a:t>
              </a:r>
            </a:p>
          </p:txBody>
        </p:sp>
        <p:pic>
          <p:nvPicPr>
            <p:cNvPr id="16" name="Picture 15">
              <a:extLst>
                <a:ext uri="{FF2B5EF4-FFF2-40B4-BE49-F238E27FC236}">
                  <a16:creationId xmlns:a16="http://schemas.microsoft.com/office/drawing/2014/main" id="{89F1A7E3-325F-484D-98E4-CCA52C2D63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68499" y="3413019"/>
              <a:ext cx="2514947" cy="2521655"/>
            </a:xfrm>
            <a:prstGeom prst="rect">
              <a:avLst/>
            </a:prstGeom>
          </p:spPr>
        </p:pic>
        <p:sp>
          <p:nvSpPr>
            <p:cNvPr id="17" name="Text Box 12">
              <a:extLst>
                <a:ext uri="{FF2B5EF4-FFF2-40B4-BE49-F238E27FC236}">
                  <a16:creationId xmlns:a16="http://schemas.microsoft.com/office/drawing/2014/main" id="{9EBFAF18-D69B-4A41-BF3B-3798AB6604EC}"/>
                </a:ext>
              </a:extLst>
            </p:cNvPr>
            <p:cNvSpPr txBox="1"/>
            <p:nvPr/>
          </p:nvSpPr>
          <p:spPr>
            <a:xfrm>
              <a:off x="6165145" y="5999116"/>
              <a:ext cx="2521655" cy="18466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600"/>
                </a:spcAft>
              </a:pPr>
              <a:r>
                <a:rPr lang="en-US" sz="1200" dirty="0">
                  <a:latin typeface="Times New Roman" panose="02020603050405020304" pitchFamily="18" charset="0"/>
                  <a:ea typeface="Calibri" panose="020F0502020204030204" pitchFamily="34" charset="0"/>
                </a:rPr>
                <a:t>Figure 27: Final Position</a:t>
              </a:r>
            </a:p>
          </p:txBody>
        </p:sp>
      </p:grpSp>
      <p:sp>
        <p:nvSpPr>
          <p:cNvPr id="6" name="Slide Number Placeholder 5">
            <a:extLst>
              <a:ext uri="{FF2B5EF4-FFF2-40B4-BE49-F238E27FC236}">
                <a16:creationId xmlns:a16="http://schemas.microsoft.com/office/drawing/2014/main" id="{01286C19-9370-442C-B5CC-B09B35029CD0}"/>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17</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1826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Conclusion: Summary</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11430000" cy="502920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selection of robots meets the design requirements of the heterogenous team of robots. </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UGV is light and stable. The UAV is small and powerful.</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EM interface, the FM interface, and the coupling maneuver meet the design requirements of the coupling mechanism.</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coupling mechanism applies guiding forces, lifts the UGV, preserves the dynamics of the system, prevents opening mode separation, prevents interference with the rotors, prevents interference with the landing gear, prevents tracking interference, and causes no residual pull.</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coupling maneuver occurs in a single step and preserves the other control outputs of the UAV.</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process to engage and disengage the coupling mechanism occurs instantaneously.</a:t>
            </a:r>
          </a:p>
          <a:p>
            <a:pPr marL="0" indent="0">
              <a:buNone/>
            </a:pP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C9F8BE7-949B-4A02-B318-7FBEBDFE9490}"/>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18</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417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Lessons learned</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11430000" cy="502920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Lesson Learned:</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Consider entire system / control when designing each part and how they affect each other</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 learned how hard I can work while managing classes and work</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Self taught everything</a:t>
            </a:r>
          </a:p>
        </p:txBody>
      </p:sp>
      <p:sp>
        <p:nvSpPr>
          <p:cNvPr id="5" name="Slide Number Placeholder 4">
            <a:extLst>
              <a:ext uri="{FF2B5EF4-FFF2-40B4-BE49-F238E27FC236}">
                <a16:creationId xmlns:a16="http://schemas.microsoft.com/office/drawing/2014/main" id="{E23C9222-8CBB-4B0D-B8D2-6B70B9465D72}"/>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19</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6866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Background</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5715000" cy="5029200"/>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Numerical Simulator for Lunar Tumbling Robot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Satellite Solution for Harmful Orbital Targets</a:t>
            </a:r>
          </a:p>
        </p:txBody>
      </p:sp>
      <p:sp>
        <p:nvSpPr>
          <p:cNvPr id="4" name="Slide Number Placeholder 3">
            <a:extLst>
              <a:ext uri="{FF2B5EF4-FFF2-40B4-BE49-F238E27FC236}">
                <a16:creationId xmlns:a16="http://schemas.microsoft.com/office/drawing/2014/main" id="{2E85D7FC-6437-454D-BD47-BC3BFD6E867C}"/>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2</a:t>
            </a:fld>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9AA72D80-D9B0-41DE-938A-BEEC975AEE18}"/>
              </a:ext>
            </a:extLst>
          </p:cNvPr>
          <p:cNvSpPr txBox="1">
            <a:spLocks/>
          </p:cNvSpPr>
          <p:nvPr/>
        </p:nvSpPr>
        <p:spPr>
          <a:xfrm>
            <a:off x="6096000" y="1371600"/>
            <a:ext cx="5715000"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Two-Wheel Self-Balancing Robot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Autonomous Coupling of a UAV and UGV</a:t>
            </a:r>
          </a:p>
        </p:txBody>
      </p:sp>
      <p:pic>
        <p:nvPicPr>
          <p:cNvPr id="7" name="Picture 6" descr="A picture containing sky, sport&#10;&#10;Description automatically generated">
            <a:extLst>
              <a:ext uri="{FF2B5EF4-FFF2-40B4-BE49-F238E27FC236}">
                <a16:creationId xmlns:a16="http://schemas.microsoft.com/office/drawing/2014/main" id="{FFDAB6C0-15DB-454C-97FC-729FC76D0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57" y="1828800"/>
            <a:ext cx="1600200" cy="1600200"/>
          </a:xfrm>
          <a:prstGeom prst="rect">
            <a:avLst/>
          </a:prstGeom>
        </p:spPr>
      </p:pic>
      <p:pic>
        <p:nvPicPr>
          <p:cNvPr id="8" name="Picture 7" descr="A screenshot of a video game&#10;&#10;Description automatically generated">
            <a:extLst>
              <a:ext uri="{FF2B5EF4-FFF2-40B4-BE49-F238E27FC236}">
                <a16:creationId xmlns:a16="http://schemas.microsoft.com/office/drawing/2014/main" id="{98F8B276-F689-4C93-A350-DC11F5EC8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544" y="1828800"/>
            <a:ext cx="2963333" cy="1600200"/>
          </a:xfrm>
          <a:prstGeom prst="rect">
            <a:avLst/>
          </a:prstGeom>
        </p:spPr>
      </p:pic>
      <p:pic>
        <p:nvPicPr>
          <p:cNvPr id="9" name="Picture 8" descr="A picture containing indoor, desk, electronics&#10;&#10;Description automatically generated">
            <a:extLst>
              <a:ext uri="{FF2B5EF4-FFF2-40B4-BE49-F238E27FC236}">
                <a16:creationId xmlns:a16="http://schemas.microsoft.com/office/drawing/2014/main" id="{CD96D992-1664-4ADB-A354-AE7D43CA4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852" y="4302579"/>
            <a:ext cx="2970249" cy="1600200"/>
          </a:xfrm>
          <a:prstGeom prst="rect">
            <a:avLst/>
          </a:prstGeom>
        </p:spPr>
      </p:pic>
      <p:pic>
        <p:nvPicPr>
          <p:cNvPr id="10" name="Picture 9" descr="A picture containing star, outdoor object, light, wave&#10;&#10;Description automatically generated">
            <a:extLst>
              <a:ext uri="{FF2B5EF4-FFF2-40B4-BE49-F238E27FC236}">
                <a16:creationId xmlns:a16="http://schemas.microsoft.com/office/drawing/2014/main" id="{23FEEB1D-B4DB-494A-82ED-F5CC2396B4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1485" y="4302579"/>
            <a:ext cx="2082454" cy="1600200"/>
          </a:xfrm>
          <a:prstGeom prst="rect">
            <a:avLst/>
          </a:prstGeom>
        </p:spPr>
      </p:pic>
      <p:pic>
        <p:nvPicPr>
          <p:cNvPr id="11" name="Picture 10" descr="A picture containing text, indoor&#10;&#10;Description automatically generated">
            <a:extLst>
              <a:ext uri="{FF2B5EF4-FFF2-40B4-BE49-F238E27FC236}">
                <a16:creationId xmlns:a16="http://schemas.microsoft.com/office/drawing/2014/main" id="{51369A28-3A38-4744-A5EA-8C84373A6F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4595" y="1828800"/>
            <a:ext cx="1280432" cy="1600200"/>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A10DEF29-A556-4D5D-980D-627A3F7A76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5414" y="1828800"/>
            <a:ext cx="1279889" cy="1600200"/>
          </a:xfrm>
          <a:prstGeom prst="rect">
            <a:avLst/>
          </a:prstGeom>
        </p:spPr>
      </p:pic>
      <p:pic>
        <p:nvPicPr>
          <p:cNvPr id="13" name="Picture 12" descr="A picture containing text, indoor, electronics, computer&#10;&#10;Description automatically generated">
            <a:extLst>
              <a:ext uri="{FF2B5EF4-FFF2-40B4-BE49-F238E27FC236}">
                <a16:creationId xmlns:a16="http://schemas.microsoft.com/office/drawing/2014/main" id="{0201D5DB-1B4F-40E2-B4DC-7D6EAC956D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40959" y="1828800"/>
            <a:ext cx="1280256" cy="1600200"/>
          </a:xfrm>
          <a:prstGeom prst="rect">
            <a:avLst/>
          </a:prstGeom>
        </p:spPr>
      </p:pic>
      <p:pic>
        <p:nvPicPr>
          <p:cNvPr id="14" name="Picture 13" descr="A picture containing road, outdoor, weapon, building&#10;&#10;Description automatically generated">
            <a:extLst>
              <a:ext uri="{FF2B5EF4-FFF2-40B4-BE49-F238E27FC236}">
                <a16:creationId xmlns:a16="http://schemas.microsoft.com/office/drawing/2014/main" id="{068CDC65-521F-43DA-9A8E-3073AD7C23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4703" y="4302579"/>
            <a:ext cx="2284730" cy="1828800"/>
          </a:xfrm>
          <a:prstGeom prst="rect">
            <a:avLst/>
          </a:prstGeom>
        </p:spPr>
      </p:pic>
      <p:pic>
        <p:nvPicPr>
          <p:cNvPr id="15" name="Picture 14">
            <a:extLst>
              <a:ext uri="{FF2B5EF4-FFF2-40B4-BE49-F238E27FC236}">
                <a16:creationId xmlns:a16="http://schemas.microsoft.com/office/drawing/2014/main" id="{301BBA56-37C6-467C-8EED-F4764B683B4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953500" y="4298950"/>
            <a:ext cx="1828800" cy="1828800"/>
          </a:xfrm>
          <a:prstGeom prst="rect">
            <a:avLst/>
          </a:prstGeom>
        </p:spPr>
      </p:pic>
      <p:sp>
        <p:nvSpPr>
          <p:cNvPr id="5" name="Rectangle 4">
            <a:extLst>
              <a:ext uri="{FF2B5EF4-FFF2-40B4-BE49-F238E27FC236}">
                <a16:creationId xmlns:a16="http://schemas.microsoft.com/office/drawing/2014/main" id="{FD0252DD-1FB8-4CFF-99A2-D7E7A25313D7}"/>
              </a:ext>
            </a:extLst>
          </p:cNvPr>
          <p:cNvSpPr/>
          <p:nvPr/>
        </p:nvSpPr>
        <p:spPr>
          <a:xfrm>
            <a:off x="6019801" y="3657600"/>
            <a:ext cx="5246914" cy="27431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062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a:latin typeface="Times New Roman" panose="02020603050405020304" pitchFamily="18" charset="0"/>
                <a:cs typeface="Times New Roman" panose="02020603050405020304" pitchFamily="18" charset="0"/>
              </a:rPr>
              <a:t>Motivation</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7881257" cy="5029200"/>
          </a:xfrm>
        </p:spPr>
        <p:txBody>
          <a:bodyPr>
            <a:normAutofit/>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In search and rescue missions, complex robots may compromise their performance in some tasks to accommodate a greater set of tasks.</a:t>
            </a:r>
          </a:p>
          <a:p>
            <a:pPr marL="0" indent="0">
              <a:buNone/>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 heterogeneous team of simple robots can maximize their strengths while complementing each other’s weaknesses.</a:t>
            </a:r>
          </a:p>
          <a:p>
            <a:pPr marL="0" indent="0">
              <a:buNone/>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These simple robots can achieve more working together than they could on their own but cost less than a single robot with the same combination of capabilities.</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80E6212-7188-44C7-BD29-D1A7701A4A3F}"/>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3</a:t>
            </a:fld>
            <a:endParaRPr lang="en-US" dirty="0">
              <a:latin typeface="Times New Roman" panose="02020603050405020304" pitchFamily="18" charset="0"/>
              <a:cs typeface="Times New Roman" panose="02020603050405020304" pitchFamily="18" charset="0"/>
            </a:endParaRPr>
          </a:p>
        </p:txBody>
      </p:sp>
      <p:pic>
        <p:nvPicPr>
          <p:cNvPr id="6" name="Picture 5" descr="A picture containing road, skating, outdoor, automaton&#10;&#10;Description automatically generated">
            <a:extLst>
              <a:ext uri="{FF2B5EF4-FFF2-40B4-BE49-F238E27FC236}">
                <a16:creationId xmlns:a16="http://schemas.microsoft.com/office/drawing/2014/main" id="{E8073742-4BF4-4796-BE49-405E680A2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549275"/>
            <a:ext cx="3200400" cy="3200400"/>
          </a:xfrm>
          <a:prstGeom prst="rect">
            <a:avLst/>
          </a:prstGeom>
        </p:spPr>
      </p:pic>
      <p:pic>
        <p:nvPicPr>
          <p:cNvPr id="8" name="Picture 7" descr="A picture containing indoor, equipment&#10;&#10;Description automatically generated">
            <a:extLst>
              <a:ext uri="{FF2B5EF4-FFF2-40B4-BE49-F238E27FC236}">
                <a16:creationId xmlns:a16="http://schemas.microsoft.com/office/drawing/2014/main" id="{A7F5BBA4-E91E-4080-BC21-E947F0CBA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3983405"/>
            <a:ext cx="3200400" cy="2139215"/>
          </a:xfrm>
          <a:prstGeom prst="rect">
            <a:avLst/>
          </a:prstGeom>
        </p:spPr>
      </p:pic>
    </p:spTree>
    <p:extLst>
      <p:ext uri="{BB962C8B-B14F-4D97-AF65-F5344CB8AC3E}">
        <p14:creationId xmlns:p14="http://schemas.microsoft.com/office/powerpoint/2010/main" val="3654944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11430000" cy="502920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Validate a symbiotic UAV and UGV relationship with a hardware experiment.</a:t>
            </a:r>
          </a:p>
          <a:p>
            <a:pPr marL="0" indent="0">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team must be capable of the following:</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The UGV must navigate a space while the UAV follows.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The UAV must couple with the UGV.</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The UAV must lift the UGV over an obstacle.</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The UGV must navigate the space while carrying the UAV.</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24109205-94C5-4F29-A6F1-5B25DE1EDAAB}"/>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4</a:t>
            </a:fld>
            <a:endParaRPr lang="en-US" dirty="0">
              <a:latin typeface="Times New Roman" panose="02020603050405020304" pitchFamily="18" charset="0"/>
              <a:cs typeface="Times New Roman" panose="02020603050405020304" pitchFamily="18" charset="0"/>
            </a:endParaRPr>
          </a:p>
        </p:txBody>
      </p:sp>
      <p:pic>
        <p:nvPicPr>
          <p:cNvPr id="8" name="Picture 7" descr="A picture containing sky, indoor&#10;&#10;Description automatically generated">
            <a:extLst>
              <a:ext uri="{FF2B5EF4-FFF2-40B4-BE49-F238E27FC236}">
                <a16:creationId xmlns:a16="http://schemas.microsoft.com/office/drawing/2014/main" id="{362B4845-2F11-47B1-85CD-AA32D1EF3C38}"/>
              </a:ext>
            </a:extLst>
          </p:cNvPr>
          <p:cNvPicPr>
            <a:picLocks noChangeAspect="1"/>
          </p:cNvPicPr>
          <p:nvPr/>
        </p:nvPicPr>
        <p:blipFill rotWithShape="1">
          <a:blip r:embed="rId2">
            <a:extLst>
              <a:ext uri="{28A0092B-C50C-407E-A947-70E740481C1C}">
                <a14:useLocalDpi xmlns:a14="http://schemas.microsoft.com/office/drawing/2010/main" val="0"/>
              </a:ext>
            </a:extLst>
          </a:blip>
          <a:srcRect t="4245" b="14165"/>
          <a:stretch/>
        </p:blipFill>
        <p:spPr bwMode="auto">
          <a:xfrm>
            <a:off x="1645766" y="4527550"/>
            <a:ext cx="4750435" cy="18288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953772B9-13E8-444E-BD4C-31B84AF07129}"/>
              </a:ext>
            </a:extLst>
          </p:cNvPr>
          <p:cNvPicPr>
            <a:picLocks noChangeAspect="1"/>
          </p:cNvPicPr>
          <p:nvPr/>
        </p:nvPicPr>
        <p:blipFill rotWithShape="1">
          <a:blip r:embed="rId3">
            <a:extLst>
              <a:ext uri="{28A0092B-C50C-407E-A947-70E740481C1C}">
                <a14:useLocalDpi xmlns:a14="http://schemas.microsoft.com/office/drawing/2010/main" val="0"/>
              </a:ext>
            </a:extLst>
          </a:blip>
          <a:srcRect l="1544" t="9999" r="25022" b="9911"/>
          <a:stretch/>
        </p:blipFill>
        <p:spPr bwMode="auto">
          <a:xfrm>
            <a:off x="7993128" y="3613150"/>
            <a:ext cx="3461181" cy="2743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2601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Robot Selection</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4114800" cy="50292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UGV Requirements: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Mass &lt; UAV payload capacity</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Maneuverable in a hallway</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Stable landing platform</a:t>
            </a:r>
          </a:p>
          <a:p>
            <a:pPr marL="457200" lvl="1"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UAV Requirements: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Payload &gt; UGV mass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Maneuverable in a hallway</a:t>
            </a:r>
          </a:p>
          <a:p>
            <a:pPr lvl="1"/>
            <a:endParaRPr lang="en-US" dirty="0"/>
          </a:p>
        </p:txBody>
      </p:sp>
      <p:grpSp>
        <p:nvGrpSpPr>
          <p:cNvPr id="11" name="Group 10">
            <a:extLst>
              <a:ext uri="{FF2B5EF4-FFF2-40B4-BE49-F238E27FC236}">
                <a16:creationId xmlns:a16="http://schemas.microsoft.com/office/drawing/2014/main" id="{DE9E8578-3495-4BF9-BC89-5CF13F28AB56}"/>
              </a:ext>
            </a:extLst>
          </p:cNvPr>
          <p:cNvGrpSpPr/>
          <p:nvPr/>
        </p:nvGrpSpPr>
        <p:grpSpPr>
          <a:xfrm>
            <a:off x="8890554" y="684069"/>
            <a:ext cx="2937026" cy="5715000"/>
            <a:chOff x="8882603" y="684069"/>
            <a:chExt cx="2937026" cy="5715000"/>
          </a:xfrm>
        </p:grpSpPr>
        <p:grpSp>
          <p:nvGrpSpPr>
            <p:cNvPr id="5" name="Group 4">
              <a:extLst>
                <a:ext uri="{FF2B5EF4-FFF2-40B4-BE49-F238E27FC236}">
                  <a16:creationId xmlns:a16="http://schemas.microsoft.com/office/drawing/2014/main" id="{6B1452ED-E35F-4DC9-B652-9D9D90A04243}"/>
                </a:ext>
              </a:extLst>
            </p:cNvPr>
            <p:cNvGrpSpPr>
              <a:grpSpLocks noChangeAspect="1"/>
            </p:cNvGrpSpPr>
            <p:nvPr/>
          </p:nvGrpSpPr>
          <p:grpSpPr>
            <a:xfrm>
              <a:off x="8882603" y="684069"/>
              <a:ext cx="2937026" cy="2743200"/>
              <a:chOff x="0" y="0"/>
              <a:chExt cx="2286000" cy="2135505"/>
            </a:xfrm>
          </p:grpSpPr>
          <p:pic>
            <p:nvPicPr>
              <p:cNvPr id="9" name="Picture 8" descr="A picture containing water&#10;&#10;Description automatically generated">
                <a:extLst>
                  <a:ext uri="{FF2B5EF4-FFF2-40B4-BE49-F238E27FC236}">
                    <a16:creationId xmlns:a16="http://schemas.microsoft.com/office/drawing/2014/main" id="{A97A343B-FD57-491C-8BF5-7B5565E35A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62" t="7489" r="10060" b="9217"/>
              <a:stretch/>
            </p:blipFill>
            <p:spPr bwMode="auto">
              <a:xfrm>
                <a:off x="0" y="0"/>
                <a:ext cx="2286000" cy="1828800"/>
              </a:xfrm>
              <a:prstGeom prst="rect">
                <a:avLst/>
              </a:prstGeom>
              <a:ln>
                <a:noFill/>
              </a:ln>
              <a:extLst>
                <a:ext uri="{53640926-AAD7-44D8-BBD7-CCE9431645EC}">
                  <a14:shadowObscured xmlns:a14="http://schemas.microsoft.com/office/drawing/2010/main"/>
                </a:ext>
              </a:extLst>
            </p:spPr>
          </p:pic>
          <p:sp>
            <p:nvSpPr>
              <p:cNvPr id="10" name="Text Box 121">
                <a:extLst>
                  <a:ext uri="{FF2B5EF4-FFF2-40B4-BE49-F238E27FC236}">
                    <a16:creationId xmlns:a16="http://schemas.microsoft.com/office/drawing/2014/main" id="{5BD783CA-BE42-4C7D-AD08-8AE09E87352F}"/>
                  </a:ext>
                </a:extLst>
              </p:cNvPr>
              <p:cNvSpPr txBox="1"/>
              <p:nvPr/>
            </p:nvSpPr>
            <p:spPr>
              <a:xfrm>
                <a:off x="0" y="1884045"/>
                <a:ext cx="2286000"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2: 2WD UGV Platform</a:t>
                </a:r>
              </a:p>
            </p:txBody>
          </p:sp>
        </p:grpSp>
        <p:grpSp>
          <p:nvGrpSpPr>
            <p:cNvPr id="6" name="Group 5">
              <a:extLst>
                <a:ext uri="{FF2B5EF4-FFF2-40B4-BE49-F238E27FC236}">
                  <a16:creationId xmlns:a16="http://schemas.microsoft.com/office/drawing/2014/main" id="{B46E88A8-6E2C-41DF-9CBF-A3232808186F}"/>
                </a:ext>
              </a:extLst>
            </p:cNvPr>
            <p:cNvGrpSpPr>
              <a:grpSpLocks noChangeAspect="1"/>
            </p:cNvGrpSpPr>
            <p:nvPr/>
          </p:nvGrpSpPr>
          <p:grpSpPr>
            <a:xfrm>
              <a:off x="8882603" y="3655869"/>
              <a:ext cx="2931273" cy="2743200"/>
              <a:chOff x="0" y="0"/>
              <a:chExt cx="2286000" cy="2135505"/>
            </a:xfrm>
          </p:grpSpPr>
          <p:pic>
            <p:nvPicPr>
              <p:cNvPr id="7" name="Picture 6" descr="A picture containing sky&#10;&#10;Description automatically generated">
                <a:extLst>
                  <a:ext uri="{FF2B5EF4-FFF2-40B4-BE49-F238E27FC236}">
                    <a16:creationId xmlns:a16="http://schemas.microsoft.com/office/drawing/2014/main" id="{D7A96FA4-6D33-4E61-8608-1EE1C583EB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313" r="8313"/>
              <a:stretch/>
            </p:blipFill>
            <p:spPr bwMode="auto">
              <a:xfrm>
                <a:off x="0" y="0"/>
                <a:ext cx="2286000" cy="1828800"/>
              </a:xfrm>
              <a:prstGeom prst="rect">
                <a:avLst/>
              </a:prstGeom>
              <a:ln>
                <a:noFill/>
              </a:ln>
              <a:extLst>
                <a:ext uri="{53640926-AAD7-44D8-BBD7-CCE9431645EC}">
                  <a14:shadowObscured xmlns:a14="http://schemas.microsoft.com/office/drawing/2010/main"/>
                </a:ext>
              </a:extLst>
            </p:spPr>
          </p:pic>
          <p:sp>
            <p:nvSpPr>
              <p:cNvPr id="8" name="Text Box 123">
                <a:extLst>
                  <a:ext uri="{FF2B5EF4-FFF2-40B4-BE49-F238E27FC236}">
                    <a16:creationId xmlns:a16="http://schemas.microsoft.com/office/drawing/2014/main" id="{4A388321-33EF-4EA8-9074-0F4367967856}"/>
                  </a:ext>
                </a:extLst>
              </p:cNvPr>
              <p:cNvSpPr txBox="1"/>
              <p:nvPr/>
            </p:nvSpPr>
            <p:spPr>
              <a:xfrm>
                <a:off x="0" y="1884045"/>
                <a:ext cx="2286000"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3: Intel Aero UAV Platform</a:t>
                </a:r>
              </a:p>
            </p:txBody>
          </p:sp>
        </p:grpSp>
      </p:grpSp>
      <p:sp>
        <p:nvSpPr>
          <p:cNvPr id="4" name="Slide Number Placeholder 3">
            <a:extLst>
              <a:ext uri="{FF2B5EF4-FFF2-40B4-BE49-F238E27FC236}">
                <a16:creationId xmlns:a16="http://schemas.microsoft.com/office/drawing/2014/main" id="{7EA3D125-65A9-43E7-B275-CF9ECDEB34A8}"/>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5</a:t>
            </a:fld>
            <a:endParaRPr lang="en-US"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1006306F-2D72-429A-9A67-638BC6B087EF}"/>
              </a:ext>
            </a:extLst>
          </p:cNvPr>
          <p:cNvSpPr txBox="1">
            <a:spLocks/>
          </p:cNvSpPr>
          <p:nvPr/>
        </p:nvSpPr>
        <p:spPr>
          <a:xfrm>
            <a:off x="4495800" y="1369869"/>
            <a:ext cx="4114800"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Two-Wheel Drive UGV:</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Acrylic Chassis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140-millimeter diameter</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330 grams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Four points of contact with the ground</a:t>
            </a:r>
          </a:p>
          <a:p>
            <a:pPr marL="457200" lvl="1" indent="0">
              <a:buNone/>
            </a:pP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Intel Aero Quadrotor UAV: small and powerful</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Open frame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360-millimeter diagonal hub-to-hub length</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1-kilogram payload</a:t>
            </a:r>
          </a:p>
          <a:p>
            <a:pPr lvl="1"/>
            <a:endParaRPr lang="en-US" dirty="0"/>
          </a:p>
        </p:txBody>
      </p:sp>
    </p:spTree>
    <p:extLst>
      <p:ext uri="{BB962C8B-B14F-4D97-AF65-F5344CB8AC3E}">
        <p14:creationId xmlns:p14="http://schemas.microsoft.com/office/powerpoint/2010/main" val="4020690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Coupling Mechanism Design Requirements</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11430000" cy="50292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Primary Design Requirements: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UAV must lift the UGV and remain coupled during flight.</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UGV must carry the UAV and remain coupled while driving.</a:t>
            </a:r>
          </a:p>
          <a:p>
            <a:pPr marL="457200" lvl="1" indent="0">
              <a:spcBef>
                <a:spcPts val="1000"/>
              </a:spcBef>
              <a:buNone/>
            </a:pPr>
            <a:endParaRPr lang="en-US" sz="20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Secondary Design Requirements: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coupling mechanism must account for the robots’ resolution of control.</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coupling maneuver must be simple.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coupling maneuver must preserve the orientation outputs of the robots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coupling mechanism must not affect the flying and driving dynamics.</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Not interfere with landing gear</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Prevent crashing in case of coupling failure</a:t>
            </a:r>
          </a:p>
          <a:p>
            <a:pPr lvl="1">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Limit physical interactions before coupling</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37A5573B-0580-414E-B0C5-1DDD09BAC3FC}"/>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6</a:t>
            </a:fld>
            <a:endParaRPr lang="en-US" dirty="0">
              <a:latin typeface="Times New Roman" panose="02020603050405020304" pitchFamily="18" charset="0"/>
              <a:cs typeface="Times New Roman" panose="02020603050405020304" pitchFamily="18" charset="0"/>
            </a:endParaRPr>
          </a:p>
        </p:txBody>
      </p:sp>
      <p:pic>
        <p:nvPicPr>
          <p:cNvPr id="5" name="Picture 4" descr="Icon&#10;&#10;Description automatically generated">
            <a:extLst>
              <a:ext uri="{FF2B5EF4-FFF2-40B4-BE49-F238E27FC236}">
                <a16:creationId xmlns:a16="http://schemas.microsoft.com/office/drawing/2014/main" id="{481F2FD9-7B78-4C49-A6FC-DA06144A5BF8}"/>
              </a:ext>
            </a:extLst>
          </p:cNvPr>
          <p:cNvPicPr>
            <a:picLocks noChangeAspect="1"/>
          </p:cNvPicPr>
          <p:nvPr/>
        </p:nvPicPr>
        <p:blipFill rotWithShape="1">
          <a:blip r:embed="rId3">
            <a:extLst>
              <a:ext uri="{28A0092B-C50C-407E-A947-70E740481C1C}">
                <a14:useLocalDpi xmlns:a14="http://schemas.microsoft.com/office/drawing/2010/main" val="0"/>
              </a:ext>
            </a:extLst>
          </a:blip>
          <a:srcRect l="32171" r="18550"/>
          <a:stretch/>
        </p:blipFill>
        <p:spPr>
          <a:xfrm>
            <a:off x="9065156" y="685800"/>
            <a:ext cx="2519888" cy="2743200"/>
          </a:xfrm>
          <a:prstGeom prst="rect">
            <a:avLst/>
          </a:prstGeom>
        </p:spPr>
      </p:pic>
      <p:pic>
        <p:nvPicPr>
          <p:cNvPr id="7" name="Picture 6">
            <a:extLst>
              <a:ext uri="{FF2B5EF4-FFF2-40B4-BE49-F238E27FC236}">
                <a16:creationId xmlns:a16="http://schemas.microsoft.com/office/drawing/2014/main" id="{062D1006-8AD9-4209-A520-7DEB99010120}"/>
              </a:ext>
            </a:extLst>
          </p:cNvPr>
          <p:cNvPicPr>
            <a:picLocks noChangeAspect="1"/>
          </p:cNvPicPr>
          <p:nvPr/>
        </p:nvPicPr>
        <p:blipFill rotWithShape="1">
          <a:blip r:embed="rId4">
            <a:extLst>
              <a:ext uri="{28A0092B-C50C-407E-A947-70E740481C1C}">
                <a14:useLocalDpi xmlns:a14="http://schemas.microsoft.com/office/drawing/2010/main" val="0"/>
              </a:ext>
            </a:extLst>
          </a:blip>
          <a:srcRect l="35597" t="7087" r="27744"/>
          <a:stretch/>
        </p:blipFill>
        <p:spPr>
          <a:xfrm>
            <a:off x="9352085" y="3429000"/>
            <a:ext cx="2017526" cy="2743200"/>
          </a:xfrm>
          <a:prstGeom prst="rect">
            <a:avLst/>
          </a:prstGeom>
        </p:spPr>
      </p:pic>
    </p:spTree>
    <p:extLst>
      <p:ext uri="{BB962C8B-B14F-4D97-AF65-F5344CB8AC3E}">
        <p14:creationId xmlns:p14="http://schemas.microsoft.com/office/powerpoint/2010/main" val="3226694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Method: Coupling Mechanism Design</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6305614" cy="502920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UGV powers the connection during flight and when the UAV is out of battery.</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90-millimeter circular ring prevents opening mode separation to stabilize the connection.</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Slotted mounting point adjusts to the center of mass to preserve the dynamics of the system</a:t>
            </a:r>
          </a:p>
        </p:txBody>
      </p:sp>
      <p:grpSp>
        <p:nvGrpSpPr>
          <p:cNvPr id="4" name="Group 3">
            <a:extLst>
              <a:ext uri="{FF2B5EF4-FFF2-40B4-BE49-F238E27FC236}">
                <a16:creationId xmlns:a16="http://schemas.microsoft.com/office/drawing/2014/main" id="{E488EA92-925B-400C-AEBA-33E7D359F6C4}"/>
              </a:ext>
            </a:extLst>
          </p:cNvPr>
          <p:cNvGrpSpPr>
            <a:grpSpLocks noChangeAspect="1"/>
          </p:cNvGrpSpPr>
          <p:nvPr/>
        </p:nvGrpSpPr>
        <p:grpSpPr>
          <a:xfrm>
            <a:off x="6686614" y="1371600"/>
            <a:ext cx="5140288" cy="4572000"/>
            <a:chOff x="0" y="0"/>
            <a:chExt cx="3429000" cy="3049905"/>
          </a:xfrm>
        </p:grpSpPr>
        <p:pic>
          <p:nvPicPr>
            <p:cNvPr id="5" name="Picture 4" descr="A close up of an object&#10;&#10;Description automatically generated">
              <a:extLst>
                <a:ext uri="{FF2B5EF4-FFF2-40B4-BE49-F238E27FC236}">
                  <a16:creationId xmlns:a16="http://schemas.microsoft.com/office/drawing/2014/main" id="{A986AF29-5969-4935-8B6A-1A7C3B06A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3429000" cy="2743200"/>
            </a:xfrm>
            <a:prstGeom prst="rect">
              <a:avLst/>
            </a:prstGeom>
          </p:spPr>
        </p:pic>
        <p:sp>
          <p:nvSpPr>
            <p:cNvPr id="6" name="Text Box 130">
              <a:extLst>
                <a:ext uri="{FF2B5EF4-FFF2-40B4-BE49-F238E27FC236}">
                  <a16:creationId xmlns:a16="http://schemas.microsoft.com/office/drawing/2014/main" id="{C1D8408A-1FC6-42AB-BD63-011D6CDEBDB0}"/>
                </a:ext>
              </a:extLst>
            </p:cNvPr>
            <p:cNvSpPr txBox="1"/>
            <p:nvPr/>
          </p:nvSpPr>
          <p:spPr>
            <a:xfrm>
              <a:off x="0" y="2798445"/>
              <a:ext cx="3429000"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4: EM Interface (Red) and FM Interface (White)</a:t>
              </a:r>
            </a:p>
          </p:txBody>
        </p:sp>
      </p:grpSp>
      <p:sp>
        <p:nvSpPr>
          <p:cNvPr id="8" name="Slide Number Placeholder 7">
            <a:extLst>
              <a:ext uri="{FF2B5EF4-FFF2-40B4-BE49-F238E27FC236}">
                <a16:creationId xmlns:a16="http://schemas.microsoft.com/office/drawing/2014/main" id="{37A5573B-0580-414E-B0C5-1DDD09BAC3FC}"/>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pic>
        <p:nvPicPr>
          <p:cNvPr id="9" name="Picture 8" descr="A picture containing cup, coffee, indoor, table&#10;&#10;Description automatically generated">
            <a:extLst>
              <a:ext uri="{FF2B5EF4-FFF2-40B4-BE49-F238E27FC236}">
                <a16:creationId xmlns:a16="http://schemas.microsoft.com/office/drawing/2014/main" id="{689EC467-515A-46F4-A23A-07AEB859C8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278" b="8278"/>
          <a:stretch/>
        </p:blipFill>
        <p:spPr bwMode="auto">
          <a:xfrm>
            <a:off x="8458080" y="197399"/>
            <a:ext cx="3524400" cy="2348401"/>
          </a:xfrm>
          <a:prstGeom prst="rect">
            <a:avLst/>
          </a:prstGeom>
          <a:ln>
            <a:noFill/>
          </a:ln>
          <a:extLst>
            <a:ext uri="{53640926-AAD7-44D8-BBD7-CCE9431645EC}">
              <a14:shadowObscured xmlns:a14="http://schemas.microsoft.com/office/drawing/2010/main"/>
            </a:ext>
          </a:extLst>
        </p:spPr>
      </p:pic>
      <p:pic>
        <p:nvPicPr>
          <p:cNvPr id="10" name="Picture 9" descr="A picture containing ground, floor, outdoor, sitting&#10;&#10;Description automatically generated">
            <a:extLst>
              <a:ext uri="{FF2B5EF4-FFF2-40B4-BE49-F238E27FC236}">
                <a16:creationId xmlns:a16="http://schemas.microsoft.com/office/drawing/2014/main" id="{67B262DE-6B4C-418F-8A7C-D557C93A2F7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601" b="12103"/>
          <a:stretch/>
        </p:blipFill>
        <p:spPr bwMode="auto">
          <a:xfrm>
            <a:off x="8450585" y="3077936"/>
            <a:ext cx="3531895" cy="23484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82353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Method: Localization</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6731566" cy="502920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project was performed in ASU’s motion capture space.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space tracks objects with an accuracy of &lt; 1 millimeter in position and &lt; 1° in orientation.</a:t>
            </a:r>
          </a:p>
          <a:p>
            <a:pPr marL="0" indent="0">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desktop hosts a VRPN server that publishes the real-time pose data of the robots to the Wi-Fi network. </a:t>
            </a:r>
          </a:p>
          <a:p>
            <a:pPr>
              <a:buFont typeface="Wingdings" panose="05000000000000000000" pitchFamily="2" charset="2"/>
              <a:buChar char="§"/>
            </a:pPr>
            <a:r>
              <a:rPr lang="en-US" sz="2400" dirty="0">
                <a:latin typeface="Times New Roman" panose="02020603050405020304" pitchFamily="18" charset="0"/>
                <a:ea typeface="Calibri" panose="020F0502020204030204" pitchFamily="34" charset="0"/>
                <a:cs typeface="Times New Roman" panose="02020603050405020304" pitchFamily="18" charset="0"/>
              </a:rPr>
              <a:t>The UAV launches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roscore</a:t>
            </a:r>
            <a:r>
              <a:rPr lang="en-US" sz="2400" dirty="0">
                <a:latin typeface="Times New Roman" panose="02020603050405020304" pitchFamily="18" charset="0"/>
                <a:ea typeface="Calibri" panose="020F0502020204030204" pitchFamily="34" charset="0"/>
                <a:cs typeface="Times New Roman" panose="02020603050405020304" pitchFamily="18" charset="0"/>
              </a:rPr>
              <a:t> and the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vrpn_client_node</a:t>
            </a:r>
            <a:r>
              <a:rPr lang="en-US" sz="2400" dirty="0">
                <a:latin typeface="Times New Roman" panose="02020603050405020304" pitchFamily="18" charset="0"/>
                <a:ea typeface="Calibri" panose="020F0502020204030204" pitchFamily="34" charset="0"/>
                <a:cs typeface="Times New Roman" panose="02020603050405020304" pitchFamily="18" charset="0"/>
              </a:rPr>
              <a:t> which subscribes to the tracked objects published by the desktop.</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UGV communicates with the ROS master running on the UAV to receive the pose topics.</a:t>
            </a:r>
          </a:p>
        </p:txBody>
      </p:sp>
      <p:grpSp>
        <p:nvGrpSpPr>
          <p:cNvPr id="11" name="Group 10">
            <a:extLst>
              <a:ext uri="{FF2B5EF4-FFF2-40B4-BE49-F238E27FC236}">
                <a16:creationId xmlns:a16="http://schemas.microsoft.com/office/drawing/2014/main" id="{3BDBC47A-A37D-4264-9E69-DA8284C268D9}"/>
              </a:ext>
            </a:extLst>
          </p:cNvPr>
          <p:cNvGrpSpPr>
            <a:grpSpLocks noChangeAspect="1"/>
          </p:cNvGrpSpPr>
          <p:nvPr/>
        </p:nvGrpSpPr>
        <p:grpSpPr>
          <a:xfrm>
            <a:off x="7112566" y="2057400"/>
            <a:ext cx="4698434" cy="3657600"/>
            <a:chOff x="0" y="0"/>
            <a:chExt cx="2743200" cy="2135505"/>
          </a:xfrm>
        </p:grpSpPr>
        <p:pic>
          <p:nvPicPr>
            <p:cNvPr id="12" name="Picture 11">
              <a:extLst>
                <a:ext uri="{FF2B5EF4-FFF2-40B4-BE49-F238E27FC236}">
                  <a16:creationId xmlns:a16="http://schemas.microsoft.com/office/drawing/2014/main" id="{88E3A8AB-DEAE-4EF8-8413-DE82F33FB7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743200" cy="1828800"/>
            </a:xfrm>
            <a:prstGeom prst="rect">
              <a:avLst/>
            </a:prstGeom>
          </p:spPr>
        </p:pic>
        <p:sp>
          <p:nvSpPr>
            <p:cNvPr id="13" name="Text Box 55">
              <a:extLst>
                <a:ext uri="{FF2B5EF4-FFF2-40B4-BE49-F238E27FC236}">
                  <a16:creationId xmlns:a16="http://schemas.microsoft.com/office/drawing/2014/main" id="{34611757-C453-4CBD-B3D5-770A8B210077}"/>
                </a:ext>
              </a:extLst>
            </p:cNvPr>
            <p:cNvSpPr txBox="1"/>
            <p:nvPr/>
          </p:nvSpPr>
          <p:spPr>
            <a:xfrm>
              <a:off x="0" y="1884045"/>
              <a:ext cx="2743200" cy="25146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7: Motion Capture Space</a:t>
              </a:r>
            </a:p>
          </p:txBody>
        </p:sp>
      </p:grpSp>
      <p:sp>
        <p:nvSpPr>
          <p:cNvPr id="5" name="Slide Number Placeholder 4">
            <a:extLst>
              <a:ext uri="{FF2B5EF4-FFF2-40B4-BE49-F238E27FC236}">
                <a16:creationId xmlns:a16="http://schemas.microsoft.com/office/drawing/2014/main" id="{D416209E-7199-47EB-8732-80E3FEE32F75}"/>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015D11EC-FE83-4E2B-8ED6-A386472F8CC5}"/>
              </a:ext>
            </a:extLst>
          </p:cNvPr>
          <p:cNvGrpSpPr>
            <a:grpSpLocks noChangeAspect="1"/>
          </p:cNvGrpSpPr>
          <p:nvPr/>
        </p:nvGrpSpPr>
        <p:grpSpPr>
          <a:xfrm>
            <a:off x="7112566" y="296711"/>
            <a:ext cx="2582213" cy="2743200"/>
            <a:chOff x="0" y="0"/>
            <a:chExt cx="2014378" cy="2135573"/>
          </a:xfrm>
        </p:grpSpPr>
        <p:pic>
          <p:nvPicPr>
            <p:cNvPr id="9" name="Picture 8" descr="A picture containing sky, skiing, map&#10;&#10;Description automatically generated">
              <a:extLst>
                <a:ext uri="{FF2B5EF4-FFF2-40B4-BE49-F238E27FC236}">
                  <a16:creationId xmlns:a16="http://schemas.microsoft.com/office/drawing/2014/main" id="{C287F48C-737A-411C-BA06-ACD969B5B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014220" cy="1828800"/>
            </a:xfrm>
            <a:prstGeom prst="rect">
              <a:avLst/>
            </a:prstGeom>
          </p:spPr>
        </p:pic>
        <p:sp>
          <p:nvSpPr>
            <p:cNvPr id="10" name="Text Box 96">
              <a:extLst>
                <a:ext uri="{FF2B5EF4-FFF2-40B4-BE49-F238E27FC236}">
                  <a16:creationId xmlns:a16="http://schemas.microsoft.com/office/drawing/2014/main" id="{F7CCF0C3-F8D0-4424-A284-7686199BCE5A}"/>
                </a:ext>
              </a:extLst>
            </p:cNvPr>
            <p:cNvSpPr txBox="1"/>
            <p:nvPr/>
          </p:nvSpPr>
          <p:spPr>
            <a:xfrm>
              <a:off x="0" y="1884337"/>
              <a:ext cx="2014378" cy="25123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8: ROS frame: FLU/ENU</a:t>
              </a:r>
            </a:p>
          </p:txBody>
        </p:sp>
      </p:grpSp>
      <p:grpSp>
        <p:nvGrpSpPr>
          <p:cNvPr id="14" name="Group 13">
            <a:extLst>
              <a:ext uri="{FF2B5EF4-FFF2-40B4-BE49-F238E27FC236}">
                <a16:creationId xmlns:a16="http://schemas.microsoft.com/office/drawing/2014/main" id="{C5CC528D-E14F-4C63-8B06-873F9410A65E}"/>
              </a:ext>
            </a:extLst>
          </p:cNvPr>
          <p:cNvGrpSpPr>
            <a:grpSpLocks noChangeAspect="1"/>
          </p:cNvGrpSpPr>
          <p:nvPr/>
        </p:nvGrpSpPr>
        <p:grpSpPr>
          <a:xfrm>
            <a:off x="9461783" y="1416050"/>
            <a:ext cx="2685650" cy="2743200"/>
            <a:chOff x="0" y="0"/>
            <a:chExt cx="2095500" cy="2137155"/>
          </a:xfrm>
        </p:grpSpPr>
        <p:pic>
          <p:nvPicPr>
            <p:cNvPr id="15" name="Picture 14" descr="A picture containing sky, map, text, skiing&#10;&#10;Description automatically generated">
              <a:extLst>
                <a:ext uri="{FF2B5EF4-FFF2-40B4-BE49-F238E27FC236}">
                  <a16:creationId xmlns:a16="http://schemas.microsoft.com/office/drawing/2014/main" id="{63DCDA9E-30D0-45E2-B629-6FFA734354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095500" cy="1828800"/>
            </a:xfrm>
            <a:prstGeom prst="rect">
              <a:avLst/>
            </a:prstGeom>
          </p:spPr>
        </p:pic>
        <p:sp>
          <p:nvSpPr>
            <p:cNvPr id="16" name="Text Box 97">
              <a:extLst>
                <a:ext uri="{FF2B5EF4-FFF2-40B4-BE49-F238E27FC236}">
                  <a16:creationId xmlns:a16="http://schemas.microsoft.com/office/drawing/2014/main" id="{D92637D0-905F-48EC-865B-89CB28D70BF1}"/>
                </a:ext>
              </a:extLst>
            </p:cNvPr>
            <p:cNvSpPr txBox="1"/>
            <p:nvPr/>
          </p:nvSpPr>
          <p:spPr>
            <a:xfrm>
              <a:off x="0" y="1885919"/>
              <a:ext cx="2095284" cy="25123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600"/>
                </a:spcAft>
              </a:pPr>
              <a:r>
                <a:rPr lang="en-US" sz="1200" dirty="0">
                  <a:effectLst/>
                  <a:latin typeface="Times New Roman" panose="02020603050405020304" pitchFamily="18" charset="0"/>
                  <a:ea typeface="Calibri" panose="020F0502020204030204" pitchFamily="34" charset="0"/>
                </a:rPr>
                <a:t>Figure 9: PX4 frame: FRD/NED</a:t>
              </a:r>
            </a:p>
          </p:txBody>
        </p:sp>
      </p:grpSp>
    </p:spTree>
    <p:extLst>
      <p:ext uri="{BB962C8B-B14F-4D97-AF65-F5344CB8AC3E}">
        <p14:creationId xmlns:p14="http://schemas.microsoft.com/office/powerpoint/2010/main" val="3725205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72A3-1D12-43EC-9425-7AF2CE79020C}"/>
              </a:ext>
            </a:extLst>
          </p:cNvPr>
          <p:cNvSpPr>
            <a:spLocks noGrp="1"/>
          </p:cNvSpPr>
          <p:nvPr>
            <p:ph type="title"/>
          </p:nvPr>
        </p:nvSpPr>
        <p:spPr>
          <a:xfrm>
            <a:off x="381000" y="457200"/>
            <a:ext cx="11430000" cy="685800"/>
          </a:xfrm>
        </p:spPr>
        <p:txBody>
          <a:bodyPr>
            <a:normAutofit/>
          </a:bodyPr>
          <a:lstStyle/>
          <a:p>
            <a:r>
              <a:rPr lang="en-US" sz="3200" dirty="0">
                <a:latin typeface="Times New Roman" panose="02020603050405020304" pitchFamily="18" charset="0"/>
                <a:cs typeface="Times New Roman" panose="02020603050405020304" pitchFamily="18" charset="0"/>
              </a:rPr>
              <a:t>Method: Offboard Position Control</a:t>
            </a:r>
          </a:p>
        </p:txBody>
      </p:sp>
      <p:sp>
        <p:nvSpPr>
          <p:cNvPr id="3" name="Content Placeholder 2">
            <a:extLst>
              <a:ext uri="{FF2B5EF4-FFF2-40B4-BE49-F238E27FC236}">
                <a16:creationId xmlns:a16="http://schemas.microsoft.com/office/drawing/2014/main" id="{D5A27AAA-3352-4A9E-B954-6016E4B1625B}"/>
              </a:ext>
            </a:extLst>
          </p:cNvPr>
          <p:cNvSpPr>
            <a:spLocks noGrp="1"/>
          </p:cNvSpPr>
          <p:nvPr>
            <p:ph idx="1"/>
          </p:nvPr>
        </p:nvSpPr>
        <p:spPr>
          <a:xfrm>
            <a:off x="381000" y="1371600"/>
            <a:ext cx="11430000" cy="5029200"/>
          </a:xfrm>
        </p:spPr>
        <p:txBody>
          <a:bodyPr>
            <a:normAutofit fontScale="62500" lnSpcReduction="20000"/>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WAYPOINTS, DIFFERENTIAL DRIVE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UGV’s Python script subscribes to its pose topic and drives the vehicle through a list of predefined waypoints.</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UGV simulates a differential in the motors to steer itself to the waypoints.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proportional-derivative controller calculates the steering differential required to drive the measured angle to the desired steering angle.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the UGV reaches an acceptable distance to the waypoint, the UGV will target the next waypoint on its list or stop if it is at the end of its path.</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UGV engages the electromagnet with the same commands that drive the motors.</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WAYPOINTS, MARGIN, DELAY</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UAV’s Python script subscribes to its pose topic and drives the vehicle through a list of predefined waypoints.</a:t>
            </a:r>
          </a:p>
          <a:p>
            <a:pPr marL="0" indent="0">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Offboard position control of the UAV is performed using the setpoint package in mavros. </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setpoint commands are accompanied by an acceptable distance and a delay.</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UAV flies within the acceptable distance to the waypoint and maintains that position for the duration of the delay. </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After the delay, the UAV performs the next setpoint command.</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4440FF0-56DB-4819-9EF6-CCA1938FE11D}"/>
              </a:ext>
            </a:extLst>
          </p:cNvPr>
          <p:cNvSpPr>
            <a:spLocks noGrp="1"/>
          </p:cNvSpPr>
          <p:nvPr>
            <p:ph type="sldNum" sz="quarter" idx="12"/>
          </p:nvPr>
        </p:nvSpPr>
        <p:spPr>
          <a:xfrm>
            <a:off x="9144000" y="6356350"/>
            <a:ext cx="2743200" cy="365125"/>
          </a:xfrm>
        </p:spPr>
        <p:txBody>
          <a:bodyPr/>
          <a:lstStyle/>
          <a:p>
            <a:fld id="{1DA47C11-A93E-42EE-B5DA-C8D93191EFBD}" type="slidenum">
              <a:rPr lang="en-US" smtClean="0">
                <a:latin typeface="Times New Roman" panose="02020603050405020304" pitchFamily="18" charset="0"/>
                <a:cs typeface="Times New Roman" panose="02020603050405020304" pitchFamily="18" charset="0"/>
              </a:rPr>
              <a:t>9</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67744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2267</TotalTime>
  <Words>2339</Words>
  <Application>Microsoft Office PowerPoint</Application>
  <PresentationFormat>Widescreen</PresentationFormat>
  <Paragraphs>343</Paragraphs>
  <Slides>19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Autonomous Coupling of a UAV and UGV    Technical Presentation and Interview for Design Criteria Engineer (Vehicle Engineering)   Undergraduate Honors Thesis by Chris Breaux Supervised by Dr. Panagiotis Artemiadis</vt:lpstr>
      <vt:lpstr>Background</vt:lpstr>
      <vt:lpstr>Motivation</vt:lpstr>
      <vt:lpstr>Problem Statement</vt:lpstr>
      <vt:lpstr>Robot Selection</vt:lpstr>
      <vt:lpstr>Coupling Mechanism Design Requirements</vt:lpstr>
      <vt:lpstr>Method: Coupling Mechanism Design</vt:lpstr>
      <vt:lpstr>Method: Localization</vt:lpstr>
      <vt:lpstr>Method: Offboard Position Control</vt:lpstr>
      <vt:lpstr>Method: Final Assembly</vt:lpstr>
      <vt:lpstr>Experiment: Objective</vt:lpstr>
      <vt:lpstr>Experiment: Autonomous Controller Design</vt:lpstr>
      <vt:lpstr>PowerPoint Presentation</vt:lpstr>
      <vt:lpstr>Results and Discussion: Following</vt:lpstr>
      <vt:lpstr>Results and Discussion: Coupling</vt:lpstr>
      <vt:lpstr>Results and Discussion: Lifting</vt:lpstr>
      <vt:lpstr>Results and Discussion: Resting</vt:lpstr>
      <vt:lpstr>Conclusion: Summary</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Breaux</dc:creator>
  <cp:lastModifiedBy>Chris</cp:lastModifiedBy>
  <cp:revision>182</cp:revision>
  <dcterms:created xsi:type="dcterms:W3CDTF">2019-11-05T21:56:55Z</dcterms:created>
  <dcterms:modified xsi:type="dcterms:W3CDTF">2021-02-02T18:55:34Z</dcterms:modified>
</cp:coreProperties>
</file>